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2" r:id="rId3"/>
    <p:sldId id="286" r:id="rId4"/>
    <p:sldId id="290" r:id="rId5"/>
    <p:sldId id="259" r:id="rId6"/>
    <p:sldId id="260" r:id="rId7"/>
    <p:sldId id="301" r:id="rId8"/>
    <p:sldId id="302" r:id="rId9"/>
    <p:sldId id="287" r:id="rId10"/>
    <p:sldId id="303" r:id="rId11"/>
    <p:sldId id="304" r:id="rId12"/>
    <p:sldId id="305" r:id="rId13"/>
    <p:sldId id="264" r:id="rId14"/>
    <p:sldId id="307" r:id="rId15"/>
    <p:sldId id="265" r:id="rId16"/>
    <p:sldId id="266" r:id="rId17"/>
    <p:sldId id="309" r:id="rId18"/>
    <p:sldId id="310" r:id="rId19"/>
    <p:sldId id="311" r:id="rId20"/>
    <p:sldId id="313" r:id="rId21"/>
    <p:sldId id="315" r:id="rId22"/>
    <p:sldId id="267" r:id="rId23"/>
    <p:sldId id="316" r:id="rId24"/>
    <p:sldId id="318" r:id="rId25"/>
    <p:sldId id="320" r:id="rId26"/>
    <p:sldId id="322" r:id="rId27"/>
    <p:sldId id="257" r:id="rId28"/>
    <p:sldId id="324" r:id="rId29"/>
    <p:sldId id="326" r:id="rId30"/>
    <p:sldId id="327" r:id="rId31"/>
    <p:sldId id="328" r:id="rId32"/>
    <p:sldId id="271" r:id="rId33"/>
    <p:sldId id="329" r:id="rId34"/>
    <p:sldId id="330" r:id="rId35"/>
    <p:sldId id="278" r:id="rId3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6217" autoAdjust="0"/>
  </p:normalViewPr>
  <p:slideViewPr>
    <p:cSldViewPr>
      <p:cViewPr varScale="1">
        <p:scale>
          <a:sx n="167" d="100"/>
          <a:sy n="167" d="100"/>
        </p:scale>
        <p:origin x="168"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effectLst/>
          </c:spPr>
          <c:dPt>
            <c:idx val="0"/>
            <c:bubble3D val="0"/>
            <c:spPr>
              <a:solidFill>
                <a:schemeClr val="accent4"/>
              </a:solidFill>
              <a:ln>
                <a:noFill/>
              </a:ln>
              <a:effectLst/>
            </c:spPr>
            <c:extLst>
              <c:ext xmlns:c16="http://schemas.microsoft.com/office/drawing/2014/chart" uri="{C3380CC4-5D6E-409C-BE32-E72D297353CC}">
                <c16:uniqueId val="{00000001-398B-457D-89A2-A348191CC9B0}"/>
              </c:ext>
            </c:extLst>
          </c:dPt>
          <c:dPt>
            <c:idx val="1"/>
            <c:bubble3D val="0"/>
            <c:spPr>
              <a:solidFill>
                <a:schemeClr val="accent1"/>
              </a:solidFill>
              <a:ln>
                <a:noFill/>
              </a:ln>
              <a:effectLst/>
            </c:spPr>
            <c:extLst>
              <c:ext xmlns:c16="http://schemas.microsoft.com/office/drawing/2014/chart" uri="{C3380CC4-5D6E-409C-BE32-E72D297353CC}">
                <c16:uniqueId val="{00000003-398B-457D-89A2-A348191CC9B0}"/>
              </c:ext>
            </c:extLst>
          </c:dPt>
          <c:dPt>
            <c:idx val="2"/>
            <c:bubble3D val="0"/>
            <c:spPr>
              <a:solidFill>
                <a:schemeClr val="accent2"/>
              </a:solidFill>
              <a:ln>
                <a:noFill/>
              </a:ln>
              <a:effectLst/>
            </c:spPr>
            <c:extLst>
              <c:ext xmlns:c16="http://schemas.microsoft.com/office/drawing/2014/chart" uri="{C3380CC4-5D6E-409C-BE32-E72D297353CC}">
                <c16:uniqueId val="{00000005-398B-457D-89A2-A348191CC9B0}"/>
              </c:ext>
            </c:extLst>
          </c:dPt>
          <c:dPt>
            <c:idx val="3"/>
            <c:bubble3D val="0"/>
            <c:spPr>
              <a:solidFill>
                <a:schemeClr val="accent3"/>
              </a:solidFill>
              <a:ln>
                <a:noFill/>
              </a:ln>
              <a:effectLst/>
            </c:spPr>
            <c:extLst>
              <c:ext xmlns:c16="http://schemas.microsoft.com/office/drawing/2014/chart" uri="{C3380CC4-5D6E-409C-BE32-E72D297353CC}">
                <c16:uniqueId val="{00000007-398B-457D-89A2-A348191CC9B0}"/>
              </c:ext>
            </c:extLst>
          </c:dPt>
          <c:cat>
            <c:strRef>
              <c:f>Sheet1!$A$2:$A$5</c:f>
              <c:strCache>
                <c:ptCount val="4"/>
                <c:pt idx="0">
                  <c:v>红</c:v>
                </c:pt>
                <c:pt idx="1">
                  <c:v>蓝</c:v>
                </c:pt>
                <c:pt idx="2">
                  <c:v>青</c:v>
                </c:pt>
                <c:pt idx="3">
                  <c:v>橙</c:v>
                </c:pt>
              </c:strCache>
            </c:strRef>
          </c:cat>
          <c:val>
            <c:numRef>
              <c:f>Sheet1!$B$2:$B$5</c:f>
              <c:numCache>
                <c:formatCode>General</c:formatCode>
                <c:ptCount val="4"/>
                <c:pt idx="0">
                  <c:v>25</c:v>
                </c:pt>
                <c:pt idx="1">
                  <c:v>40</c:v>
                </c:pt>
                <c:pt idx="2">
                  <c:v>15</c:v>
                </c:pt>
                <c:pt idx="3">
                  <c:v>20</c:v>
                </c:pt>
              </c:numCache>
            </c:numRef>
          </c:val>
          <c:extLst>
            <c:ext xmlns:c16="http://schemas.microsoft.com/office/drawing/2014/chart" uri="{C3380CC4-5D6E-409C-BE32-E72D297353CC}">
              <c16:uniqueId val="{00000008-398B-457D-89A2-A348191CC9B0}"/>
            </c:ext>
          </c:extLst>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2025/5/1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4178569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https://www.ypppt.com/</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103721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lumMod val="95000"/>
          </a:schemeClr>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035C5D1-AD16-4B01-871F-DE047A6CFB67}" type="datetimeFigureOut">
              <a:rPr lang="zh-CN" altLang="en-US" smtClean="0"/>
              <a:t>2025/5/1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BCDE635-3FC4-4B83-A3D1-632FFA341E9A}"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t>2025/5/1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extLst>
      <p:ext uri="{BB962C8B-B14F-4D97-AF65-F5344CB8AC3E}">
        <p14:creationId xmlns:p14="http://schemas.microsoft.com/office/powerpoint/2010/main" val="2022620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t>2025/5/1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extLst>
      <p:ext uri="{BB962C8B-B14F-4D97-AF65-F5344CB8AC3E}">
        <p14:creationId xmlns:p14="http://schemas.microsoft.com/office/powerpoint/2010/main" val="3997345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t>2025/5/1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extLst>
      <p:ext uri="{BB962C8B-B14F-4D97-AF65-F5344CB8AC3E}">
        <p14:creationId xmlns:p14="http://schemas.microsoft.com/office/powerpoint/2010/main" val="502335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t>2025/5/1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extLst>
      <p:ext uri="{BB962C8B-B14F-4D97-AF65-F5344CB8AC3E}">
        <p14:creationId xmlns:p14="http://schemas.microsoft.com/office/powerpoint/2010/main" val="2997961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t>2025/5/1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Tree>
    <p:extLst>
      <p:ext uri="{BB962C8B-B14F-4D97-AF65-F5344CB8AC3E}">
        <p14:creationId xmlns:p14="http://schemas.microsoft.com/office/powerpoint/2010/main" val="2888099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035C5D1-AD16-4B01-871F-DE047A6CFB67}" type="datetimeFigureOut">
              <a:rPr lang="zh-CN" altLang="en-US" smtClean="0"/>
              <a:t>2025/5/1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BCDE635-3FC4-4B83-A3D1-632FFA341E9A}" type="slidenum">
              <a:rPr lang="zh-CN" altLang="en-US" smtClean="0"/>
              <a:t>‹#›</a:t>
            </a:fld>
            <a:endParaRPr lang="zh-CN" altLang="en-US"/>
          </a:p>
        </p:txBody>
      </p:sp>
      <p:sp>
        <p:nvSpPr>
          <p:cNvPr id="7" name="矩形 6"/>
          <p:cNvSpPr/>
          <p:nvPr userDrawn="1"/>
        </p:nvSpPr>
        <p:spPr>
          <a:xfrm>
            <a:off x="3845849" y="14453070"/>
            <a:ext cx="966254"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a:t>
            </a:r>
            <a:r>
              <a:rPr kumimoji="0" lang="en-US" altLang="zh-CN" sz="100" b="0" i="0" u="none" strike="noStrike" kern="0" cap="none" spc="0" normalizeH="0" baseline="0" noProof="0" dirty="0" smtClean="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a:t>
            </a:r>
            <a:r>
              <a:rPr kumimoji="0" lang="en-US" altLang="zh-CN" sz="100" b="0" i="0" u="none" strike="noStrike" kern="0" cap="none" spc="0" normalizeH="0" baseline="0" noProof="0" dirty="0" smtClean="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精美</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课件：</a:t>
            </a:r>
            <a:r>
              <a:rPr kumimoji="0" lang="en-US" altLang="zh-CN" sz="100" b="0" i="0" u="none" strike="noStrike" kern="0" cap="none" spc="0" normalizeH="0" baseline="0" noProof="0" dirty="0" smtClean="0">
                <a:ln>
                  <a:noFill/>
                </a:ln>
                <a:solidFill>
                  <a:prstClr val="white"/>
                </a:solidFill>
                <a:effectLst/>
                <a:uLnTx/>
                <a:uFillTx/>
              </a:rPr>
              <a:t>www.1ppt.com/kejian/             </a:t>
            </a: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工作总结</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www.1ppt.com/xiazai/zongjie/ </a:t>
            </a:r>
            <a:r>
              <a:rPr kumimoji="0" lang="zh-CN" altLang="en-US" sz="100" b="0" i="0" u="none" strike="noStrike" kern="0" cap="none" spc="0" normalizeH="0" baseline="0" noProof="0" dirty="0" smtClean="0">
                <a:ln>
                  <a:noFill/>
                </a:ln>
                <a:solidFill>
                  <a:prstClr val="white"/>
                </a:solidFill>
                <a:effectLst/>
                <a:uLnTx/>
                <a:uFillTx/>
              </a:rPr>
              <a:t>工作计划：</a:t>
            </a:r>
            <a:r>
              <a:rPr kumimoji="0" lang="en-US" altLang="zh-CN" sz="100" b="0" i="0" u="none" strike="noStrike" kern="0" cap="none" spc="0" normalizeH="0" baseline="0" noProof="0" dirty="0" smtClean="0">
                <a:ln>
                  <a:noFill/>
                </a:ln>
                <a:solidFill>
                  <a:prstClr val="white"/>
                </a:solidFill>
                <a:effectLst/>
                <a:uLnTx/>
                <a:uFillTx/>
              </a:rPr>
              <a:t>www.1ppt.com/xiazai/jihua/</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商务</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www.1ppt.com/moban/shangwu/  </a:t>
            </a:r>
            <a:r>
              <a:rPr kumimoji="0" lang="zh-CN" altLang="en-US" sz="100" b="0" i="0" u="none" strike="noStrike" kern="0" cap="none" spc="0" normalizeH="0" baseline="0" noProof="0" dirty="0" smtClean="0">
                <a:ln>
                  <a:noFill/>
                </a:ln>
                <a:solidFill>
                  <a:prstClr val="white"/>
                </a:solidFill>
                <a:effectLst/>
                <a:uLnTx/>
                <a:uFillTx/>
              </a:rPr>
              <a:t>个人简历</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www.1ppt.com/xiazai/jianli/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毕业答辩</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www.1ppt.com/xiazai/dabian/  </a:t>
            </a:r>
            <a:r>
              <a:rPr kumimoji="0" lang="zh-CN" altLang="en-US" sz="100" b="0" i="0" u="none" strike="noStrike" kern="0" cap="none" spc="0" normalizeH="0" baseline="0" noProof="0" dirty="0" smtClean="0">
                <a:ln>
                  <a:noFill/>
                </a:ln>
                <a:solidFill>
                  <a:prstClr val="white"/>
                </a:solidFill>
                <a:effectLst/>
                <a:uLnTx/>
                <a:uFillTx/>
              </a:rPr>
              <a:t>工作汇报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a:t>
            </a:r>
            <a:r>
              <a:rPr kumimoji="0" lang="en-US" altLang="zh-CN" sz="100" b="0" i="0" u="none" strike="noStrike" kern="0" cap="none" spc="0" normalizeH="0" baseline="0" noProof="0" dirty="0" smtClean="0">
                <a:ln>
                  <a:noFill/>
                </a:ln>
                <a:solidFill>
                  <a:prstClr val="white"/>
                </a:solidFill>
                <a:effectLst/>
                <a:uLnTx/>
                <a:uFillTx/>
              </a:rPr>
              <a:t>www.1ppt.com/xiazai/huibao/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 </a:t>
            </a:r>
          </a:p>
        </p:txBody>
      </p:sp>
    </p:spTree>
    <p:extLst>
      <p:ext uri="{BB962C8B-B14F-4D97-AF65-F5344CB8AC3E}">
        <p14:creationId xmlns:p14="http://schemas.microsoft.com/office/powerpoint/2010/main" val="2731230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035C5D1-AD16-4B01-871F-DE047A6CFB67}" type="datetimeFigureOut">
              <a:rPr lang="zh-CN" altLang="en-US" smtClean="0"/>
              <a:t>2025/5/1</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BCDE635-3FC4-4B83-A3D1-632FFA341E9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1475656" y="2088545"/>
            <a:ext cx="6192688" cy="707886"/>
          </a:xfrm>
          <a:prstGeom prst="rect">
            <a:avLst/>
          </a:prstGeom>
          <a:noFill/>
        </p:spPr>
        <p:txBody>
          <a:bodyPr wrap="square" rtlCol="0">
            <a:spAutoFit/>
          </a:bodyPr>
          <a:lstStyle/>
          <a:p>
            <a:pPr algn="dist"/>
            <a:r>
              <a:rPr lang="en-US" altLang="zh-CN" sz="4000" dirty="0" smtClean="0">
                <a:ln w="6350">
                  <a:noFill/>
                </a:ln>
                <a:solidFill>
                  <a:schemeClr val="bg1">
                    <a:lumMod val="50000"/>
                  </a:schemeClr>
                </a:solidFill>
                <a:latin typeface="微软雅黑" pitchFamily="34" charset="-122"/>
                <a:ea typeface="微软雅黑" pitchFamily="34" charset="-122"/>
              </a:rPr>
              <a:t>MCP</a:t>
            </a:r>
            <a:r>
              <a:rPr lang="ja-JP" altLang="en-US" sz="4000" dirty="0" smtClean="0">
                <a:ln w="6350">
                  <a:noFill/>
                </a:ln>
                <a:solidFill>
                  <a:schemeClr val="bg1">
                    <a:lumMod val="50000"/>
                  </a:schemeClr>
                </a:solidFill>
                <a:latin typeface="微软雅黑" pitchFamily="34" charset="-122"/>
                <a:ea typeface="微软雅黑" pitchFamily="34" charset="-122"/>
              </a:rPr>
              <a:t>調査報告書</a:t>
            </a:r>
            <a:endParaRPr lang="zh-CN" altLang="en-US" sz="4000" dirty="0">
              <a:ln w="6350">
                <a:noFill/>
              </a:ln>
              <a:solidFill>
                <a:schemeClr val="bg1">
                  <a:lumMod val="50000"/>
                </a:schemeClr>
              </a:solidFill>
              <a:latin typeface="微软雅黑" pitchFamily="34" charset="-122"/>
              <a:ea typeface="微软雅黑" pitchFamily="34" charset="-122"/>
            </a:endParaRPr>
          </a:p>
        </p:txBody>
      </p:sp>
      <p:grpSp>
        <p:nvGrpSpPr>
          <p:cNvPr id="24" name="组合 23"/>
          <p:cNvGrpSpPr/>
          <p:nvPr/>
        </p:nvGrpSpPr>
        <p:grpSpPr>
          <a:xfrm>
            <a:off x="3069081" y="4183426"/>
            <a:ext cx="174306" cy="174304"/>
            <a:chOff x="801291" y="3535885"/>
            <a:chExt cx="219347" cy="219347"/>
          </a:xfrm>
        </p:grpSpPr>
        <p:sp>
          <p:nvSpPr>
            <p:cNvPr id="25" name="Oval 10"/>
            <p:cNvSpPr>
              <a:spLocks noChangeArrowheads="1"/>
            </p:cNvSpPr>
            <p:nvPr/>
          </p:nvSpPr>
          <p:spPr bwMode="auto">
            <a:xfrm>
              <a:off x="801291" y="3535885"/>
              <a:ext cx="219347" cy="219347"/>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rgbClr val="FFFF00"/>
                </a:solidFill>
                <a:latin typeface="微软雅黑" pitchFamily="34" charset="-122"/>
                <a:ea typeface="微软雅黑" pitchFamily="34" charset="-122"/>
              </a:endParaRPr>
            </a:p>
          </p:txBody>
        </p:sp>
        <p:grpSp>
          <p:nvGrpSpPr>
            <p:cNvPr id="26" name="组合 25"/>
            <p:cNvGrpSpPr/>
            <p:nvPr/>
          </p:nvGrpSpPr>
          <p:grpSpPr>
            <a:xfrm>
              <a:off x="860980" y="3583766"/>
              <a:ext cx="100336" cy="114060"/>
              <a:chOff x="860980" y="3583766"/>
              <a:chExt cx="100336" cy="114060"/>
            </a:xfrm>
          </p:grpSpPr>
          <p:sp>
            <p:nvSpPr>
              <p:cNvPr id="27"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rgbClr val="FFFF00"/>
                  </a:solidFill>
                  <a:latin typeface="微软雅黑" pitchFamily="34" charset="-122"/>
                  <a:ea typeface="微软雅黑" pitchFamily="34" charset="-122"/>
                </a:endParaRPr>
              </a:p>
            </p:txBody>
          </p:sp>
          <p:sp>
            <p:nvSpPr>
              <p:cNvPr id="28"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rgbClr val="FFFF00"/>
                  </a:solidFill>
                  <a:latin typeface="微软雅黑" pitchFamily="34" charset="-122"/>
                  <a:ea typeface="微软雅黑" pitchFamily="34" charset="-122"/>
                </a:endParaRPr>
              </a:p>
            </p:txBody>
          </p:sp>
        </p:grpSp>
      </p:grpSp>
      <p:grpSp>
        <p:nvGrpSpPr>
          <p:cNvPr id="29" name="Group 14"/>
          <p:cNvGrpSpPr/>
          <p:nvPr/>
        </p:nvGrpSpPr>
        <p:grpSpPr bwMode="auto">
          <a:xfrm>
            <a:off x="4813893" y="4183426"/>
            <a:ext cx="174306" cy="174304"/>
            <a:chOff x="4248" y="3024"/>
            <a:chExt cx="600" cy="599"/>
          </a:xfrm>
        </p:grpSpPr>
        <p:sp>
          <p:nvSpPr>
            <p:cNvPr id="30" name="Oval 15"/>
            <p:cNvSpPr>
              <a:spLocks noChangeArrowheads="1"/>
            </p:cNvSpPr>
            <p:nvPr/>
          </p:nvSpPr>
          <p:spPr bwMode="auto">
            <a:xfrm>
              <a:off x="4248" y="3024"/>
              <a:ext cx="600" cy="599"/>
            </a:xfrm>
            <a:prstGeom prst="ellipse">
              <a:avLst/>
            </a:prstGeom>
            <a:solidFill>
              <a:schemeClr val="bg1">
                <a:lumMod val="5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nvGrpSpPr>
            <p:cNvPr id="31" name="Group 16"/>
            <p:cNvGrpSpPr/>
            <p:nvPr/>
          </p:nvGrpSpPr>
          <p:grpSpPr bwMode="auto">
            <a:xfrm>
              <a:off x="4441" y="3144"/>
              <a:ext cx="215" cy="345"/>
              <a:chOff x="4441" y="3144"/>
              <a:chExt cx="215" cy="345"/>
            </a:xfrm>
          </p:grpSpPr>
          <p:sp>
            <p:nvSpPr>
              <p:cNvPr id="32"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sp>
            <p:nvSpPr>
              <p:cNvPr id="33"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tx1">
                      <a:lumMod val="65000"/>
                      <a:lumOff val="35000"/>
                    </a:schemeClr>
                  </a:solidFill>
                  <a:latin typeface="微软雅黑" pitchFamily="34" charset="-122"/>
                  <a:ea typeface="微软雅黑" pitchFamily="34" charset="-122"/>
                </a:endParaRPr>
              </a:p>
            </p:txBody>
          </p:sp>
        </p:grpSp>
      </p:grpSp>
      <p:sp>
        <p:nvSpPr>
          <p:cNvPr id="34" name="Text Box 19"/>
          <p:cNvSpPr txBox="1">
            <a:spLocks noChangeArrowheads="1"/>
          </p:cNvSpPr>
          <p:nvPr/>
        </p:nvSpPr>
        <p:spPr bwMode="auto">
          <a:xfrm>
            <a:off x="3256382" y="4132079"/>
            <a:ext cx="588623"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ja-JP" altLang="en-US" sz="1050" dirty="0" smtClean="0">
                <a:solidFill>
                  <a:schemeClr val="tx1">
                    <a:lumMod val="65000"/>
                    <a:lumOff val="35000"/>
                  </a:schemeClr>
                </a:solidFill>
                <a:latin typeface="微软雅黑" pitchFamily="34" charset="-122"/>
                <a:ea typeface="微软雅黑" pitchFamily="34" charset="-122"/>
              </a:rPr>
              <a:t>羅　楊</a:t>
            </a:r>
            <a:endParaRPr lang="en-US" altLang="zh-CN" sz="1050" dirty="0">
              <a:solidFill>
                <a:schemeClr val="tx1">
                  <a:lumMod val="65000"/>
                  <a:lumOff val="35000"/>
                </a:schemeClr>
              </a:solidFill>
              <a:latin typeface="微软雅黑" pitchFamily="34" charset="-122"/>
              <a:ea typeface="微软雅黑" pitchFamily="34" charset="-122"/>
            </a:endParaRPr>
          </a:p>
        </p:txBody>
      </p:sp>
      <p:sp>
        <p:nvSpPr>
          <p:cNvPr id="35" name="Text Box 20"/>
          <p:cNvSpPr txBox="1">
            <a:spLocks noChangeArrowheads="1"/>
          </p:cNvSpPr>
          <p:nvPr/>
        </p:nvSpPr>
        <p:spPr bwMode="auto">
          <a:xfrm>
            <a:off x="5017069" y="4132079"/>
            <a:ext cx="108234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ja-JP" sz="1050" dirty="0" smtClean="0">
                <a:solidFill>
                  <a:schemeClr val="tx1">
                    <a:lumMod val="65000"/>
                    <a:lumOff val="35000"/>
                  </a:schemeClr>
                </a:solidFill>
                <a:latin typeface="微软雅黑" pitchFamily="34" charset="-122"/>
                <a:ea typeface="微软雅黑" pitchFamily="34" charset="-122"/>
              </a:rPr>
              <a:t>2025</a:t>
            </a:r>
            <a:r>
              <a:rPr lang="ja-JP" altLang="en-US" sz="1050" dirty="0" smtClean="0">
                <a:solidFill>
                  <a:schemeClr val="tx1">
                    <a:lumMod val="65000"/>
                    <a:lumOff val="35000"/>
                  </a:schemeClr>
                </a:solidFill>
                <a:latin typeface="微软雅黑" pitchFamily="34" charset="-122"/>
                <a:ea typeface="微软雅黑" pitchFamily="34" charset="-122"/>
              </a:rPr>
              <a:t>／</a:t>
            </a:r>
            <a:r>
              <a:rPr lang="en-US" altLang="ja-JP" sz="1050" dirty="0" smtClean="0">
                <a:solidFill>
                  <a:schemeClr val="tx1">
                    <a:lumMod val="65000"/>
                    <a:lumOff val="35000"/>
                  </a:schemeClr>
                </a:solidFill>
                <a:latin typeface="微软雅黑" pitchFamily="34" charset="-122"/>
                <a:ea typeface="微软雅黑" pitchFamily="34" charset="-122"/>
              </a:rPr>
              <a:t>05</a:t>
            </a:r>
            <a:r>
              <a:rPr lang="ja-JP" altLang="en-US" sz="1050" dirty="0" smtClean="0">
                <a:solidFill>
                  <a:schemeClr val="tx1">
                    <a:lumMod val="65000"/>
                    <a:lumOff val="35000"/>
                  </a:schemeClr>
                </a:solidFill>
                <a:latin typeface="微软雅黑" pitchFamily="34" charset="-122"/>
                <a:ea typeface="微软雅黑" pitchFamily="34" charset="-122"/>
              </a:rPr>
              <a:t>／</a:t>
            </a:r>
            <a:r>
              <a:rPr lang="en-US" altLang="ja-JP" sz="1050" dirty="0" smtClean="0">
                <a:solidFill>
                  <a:schemeClr val="tx1">
                    <a:lumMod val="65000"/>
                    <a:lumOff val="35000"/>
                  </a:schemeClr>
                </a:solidFill>
                <a:latin typeface="微软雅黑" pitchFamily="34" charset="-122"/>
                <a:ea typeface="微软雅黑" pitchFamily="34" charset="-122"/>
              </a:rPr>
              <a:t>01</a:t>
            </a:r>
            <a:endParaRPr lang="en-US" altLang="zh-CN" sz="1050" dirty="0">
              <a:solidFill>
                <a:schemeClr val="tx1">
                  <a:lumMod val="65000"/>
                  <a:lumOff val="35000"/>
                </a:schemeClr>
              </a:solidFill>
              <a:latin typeface="微软雅黑" pitchFamily="34" charset="-122"/>
              <a:ea typeface="微软雅黑" pitchFamily="34" charset="-122"/>
            </a:endParaRPr>
          </a:p>
        </p:txBody>
      </p:sp>
      <p:grpSp>
        <p:nvGrpSpPr>
          <p:cNvPr id="21" name="组合 20"/>
          <p:cNvGrpSpPr/>
          <p:nvPr/>
        </p:nvGrpSpPr>
        <p:grpSpPr>
          <a:xfrm>
            <a:off x="0" y="2946544"/>
            <a:ext cx="9144000" cy="54006"/>
            <a:chOff x="2190216" y="0"/>
            <a:chExt cx="7128792"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6942744" y="0"/>
              <a:ext cx="1188132" cy="10801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8130876" y="0"/>
              <a:ext cx="1188132" cy="1080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6"/>
          <p:cNvSpPr>
            <a:spLocks noChangeArrowheads="1"/>
          </p:cNvSpPr>
          <p:nvPr/>
        </p:nvSpPr>
        <p:spPr bwMode="auto">
          <a:xfrm>
            <a:off x="490935" y="1415965"/>
            <a:ext cx="4792017" cy="147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800" dirty="0">
                <a:solidFill>
                  <a:schemeClr val="bg1">
                    <a:lumMod val="50000"/>
                  </a:schemeClr>
                </a:solidFill>
              </a:rPr>
              <a:t>API</a:t>
            </a:r>
            <a:r>
              <a:rPr lang="zh-CN" altLang="en-US" sz="800" dirty="0">
                <a:solidFill>
                  <a:schemeClr val="bg1">
                    <a:lumMod val="50000"/>
                  </a:schemeClr>
                </a:solidFill>
              </a:rPr>
              <a:t>犹如一张快照，极为契合静态任务的需求。而</a:t>
            </a:r>
            <a:r>
              <a:rPr lang="en-US" altLang="zh-CN" sz="800" dirty="0">
                <a:solidFill>
                  <a:schemeClr val="bg1">
                    <a:lumMod val="50000"/>
                  </a:schemeClr>
                </a:solidFill>
              </a:rPr>
              <a:t>MCP</a:t>
            </a:r>
            <a:r>
              <a:rPr lang="zh-CN" altLang="en-US" sz="800" dirty="0">
                <a:solidFill>
                  <a:schemeClr val="bg1">
                    <a:lumMod val="50000"/>
                  </a:schemeClr>
                </a:solidFill>
              </a:rPr>
              <a:t>则宛如一段视频，能够完整地捕捉用户意图的叙述。</a:t>
            </a:r>
            <a:endParaRPr lang="zh-CN" altLang="en-US" sz="800" dirty="0">
              <a:solidFill>
                <a:schemeClr val="bg1">
                  <a:lumMod val="50000"/>
                </a:schemeClr>
              </a:solidFill>
            </a:endParaRPr>
          </a:p>
        </p:txBody>
      </p:sp>
      <p:sp>
        <p:nvSpPr>
          <p:cNvPr id="42"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三、</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的工作原理</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43" name="组合 42"/>
          <p:cNvGrpSpPr/>
          <p:nvPr/>
        </p:nvGrpSpPr>
        <p:grpSpPr>
          <a:xfrm>
            <a:off x="416158" y="699542"/>
            <a:ext cx="899592" cy="56017"/>
            <a:chOff x="0" y="2842590"/>
            <a:chExt cx="7054752" cy="89199"/>
          </a:xfrm>
        </p:grpSpPr>
        <p:sp>
          <p:nvSpPr>
            <p:cNvPr id="44" name="矩形 43"/>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1450969" y="570584"/>
            <a:ext cx="1159228" cy="299184"/>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3.1 MCP VS API</a:t>
            </a:r>
            <a:endParaRPr lang="zh-CN" altLang="en-US" sz="1200" dirty="0">
              <a:solidFill>
                <a:srgbClr val="333333">
                  <a:lumMod val="75000"/>
                  <a:lumOff val="25000"/>
                </a:srgbClr>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4143683232"/>
              </p:ext>
            </p:extLst>
          </p:nvPr>
        </p:nvGraphicFramePr>
        <p:xfrm>
          <a:off x="490935" y="1851670"/>
          <a:ext cx="6817369" cy="1485900"/>
        </p:xfrm>
        <a:graphic>
          <a:graphicData uri="http://schemas.openxmlformats.org/drawingml/2006/table">
            <a:tbl>
              <a:tblPr/>
              <a:tblGrid>
                <a:gridCol w="1560785">
                  <a:extLst>
                    <a:ext uri="{9D8B030D-6E8A-4147-A177-3AD203B41FA5}">
                      <a16:colId xmlns:a16="http://schemas.microsoft.com/office/drawing/2014/main" val="2404147272"/>
                    </a:ext>
                  </a:extLst>
                </a:gridCol>
                <a:gridCol w="2592288">
                  <a:extLst>
                    <a:ext uri="{9D8B030D-6E8A-4147-A177-3AD203B41FA5}">
                      <a16:colId xmlns:a16="http://schemas.microsoft.com/office/drawing/2014/main" val="3639281477"/>
                    </a:ext>
                  </a:extLst>
                </a:gridCol>
                <a:gridCol w="2664296">
                  <a:extLst>
                    <a:ext uri="{9D8B030D-6E8A-4147-A177-3AD203B41FA5}">
                      <a16:colId xmlns:a16="http://schemas.microsoft.com/office/drawing/2014/main" val="3541212027"/>
                    </a:ext>
                  </a:extLst>
                </a:gridCol>
              </a:tblGrid>
              <a:tr h="0">
                <a:tc>
                  <a:txBody>
                    <a:bodyPr/>
                    <a:lstStyle/>
                    <a:p>
                      <a:pPr latinLnBrk="1"/>
                      <a:r>
                        <a:rPr lang="zh-CN" altLang="en-US" sz="1200" b="1" dirty="0">
                          <a:effectLst/>
                        </a:rPr>
                        <a:t>对比</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en-US" sz="1200" b="1">
                          <a:effectLst/>
                        </a:rPr>
                        <a:t>MCP</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en-US" sz="1200" b="1">
                          <a:effectLst/>
                        </a:rPr>
                        <a:t>API</a:t>
                      </a:r>
                      <a:r>
                        <a:rPr lang="zh-CN" altLang="en-US" sz="1200" b="1">
                          <a:effectLst/>
                        </a:rPr>
                        <a:t>调用</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2904082277"/>
                  </a:ext>
                </a:extLst>
              </a:tr>
              <a:tr h="0">
                <a:tc>
                  <a:txBody>
                    <a:bodyPr/>
                    <a:lstStyle/>
                    <a:p>
                      <a:pPr latinLnBrk="1"/>
                      <a:r>
                        <a:rPr lang="zh-CN" altLang="en-US" sz="1200" b="1">
                          <a:effectLst/>
                        </a:rPr>
                        <a:t>记忆</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zh-CN" altLang="en-US" sz="1200" b="1" dirty="0">
                          <a:effectLst/>
                        </a:rPr>
                        <a:t>跨会话持有上下文</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zh-CN" altLang="en-US" sz="1200" b="1">
                          <a:effectLst/>
                        </a:rPr>
                        <a:t>无状态，无记忆</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2409289053"/>
                  </a:ext>
                </a:extLst>
              </a:tr>
              <a:tr h="0">
                <a:tc>
                  <a:txBody>
                    <a:bodyPr/>
                    <a:lstStyle/>
                    <a:p>
                      <a:pPr latinLnBrk="1"/>
                      <a:r>
                        <a:rPr lang="zh-CN" altLang="en-US" sz="1200" b="1">
                          <a:effectLst/>
                        </a:rPr>
                        <a:t>交互类型</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zh-CN" altLang="en-US" sz="1200" b="1" dirty="0">
                          <a:effectLst/>
                        </a:rPr>
                        <a:t>多轮协作</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zh-CN" altLang="en-US" sz="1200" b="1" dirty="0">
                          <a:effectLst/>
                        </a:rPr>
                        <a:t>单个请求</a:t>
                      </a:r>
                      <a:r>
                        <a:rPr lang="en-US" altLang="zh-CN" sz="1200" b="1" dirty="0">
                          <a:effectLst/>
                        </a:rPr>
                        <a:t>-</a:t>
                      </a:r>
                      <a:r>
                        <a:rPr lang="zh-CN" altLang="en-US" sz="1200" b="1" dirty="0">
                          <a:effectLst/>
                        </a:rPr>
                        <a:t>响应</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491141677"/>
                  </a:ext>
                </a:extLst>
              </a:tr>
              <a:tr h="0">
                <a:tc>
                  <a:txBody>
                    <a:bodyPr/>
                    <a:lstStyle/>
                    <a:p>
                      <a:pPr latinLnBrk="1"/>
                      <a:r>
                        <a:rPr lang="zh-CN" altLang="en-US" sz="1200" b="1">
                          <a:effectLst/>
                        </a:rPr>
                        <a:t>复杂性</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zh-CN" altLang="en-US" sz="1200" b="1">
                          <a:effectLst/>
                        </a:rPr>
                        <a:t>处理歧义及不断发展的目标</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zh-CN" altLang="en-US" sz="1200" b="1" dirty="0">
                          <a:effectLst/>
                        </a:rPr>
                        <a:t>输入</a:t>
                      </a:r>
                      <a:r>
                        <a:rPr lang="en-US" altLang="zh-CN" sz="1200" b="1" dirty="0">
                          <a:effectLst/>
                        </a:rPr>
                        <a:t>/</a:t>
                      </a:r>
                      <a:r>
                        <a:rPr lang="zh-CN" altLang="en-US" sz="1200" b="1" dirty="0">
                          <a:effectLst/>
                        </a:rPr>
                        <a:t>输出结构固定</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3094952801"/>
                  </a:ext>
                </a:extLst>
              </a:tr>
              <a:tr h="0">
                <a:tc>
                  <a:txBody>
                    <a:bodyPr/>
                    <a:lstStyle/>
                    <a:p>
                      <a:pPr latinLnBrk="1"/>
                      <a:r>
                        <a:rPr lang="zh-CN" altLang="en-US" sz="1200" b="1">
                          <a:effectLst/>
                        </a:rPr>
                        <a:t>用例</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zh-CN" altLang="en-US" sz="1200" b="1">
                          <a:effectLst/>
                        </a:rPr>
                        <a:t>自主</a:t>
                      </a:r>
                      <a:r>
                        <a:rPr lang="en-US" sz="1200" b="1">
                          <a:effectLst/>
                        </a:rPr>
                        <a:t>agent，</a:t>
                      </a:r>
                      <a:r>
                        <a:rPr lang="zh-CN" altLang="en-US" sz="1200" b="1">
                          <a:effectLst/>
                        </a:rPr>
                        <a:t>个人助理</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tc>
                  <a:txBody>
                    <a:bodyPr/>
                    <a:lstStyle/>
                    <a:p>
                      <a:pPr latinLnBrk="1"/>
                      <a:r>
                        <a:rPr lang="zh-CN" altLang="en-US" sz="1200" b="1" dirty="0">
                          <a:effectLst/>
                        </a:rPr>
                        <a:t>简单任务，如</a:t>
                      </a:r>
                      <a:r>
                        <a:rPr lang="en-US" sz="1200" b="1" dirty="0">
                          <a:effectLst/>
                        </a:rPr>
                        <a:t>weather API</a:t>
                      </a:r>
                    </a:p>
                  </a:txBody>
                  <a:tcPr marL="123825" marR="123825" marT="57150" marB="57150"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7F7F7"/>
                    </a:solidFill>
                  </a:tcPr>
                </a:tc>
                <a:extLst>
                  <a:ext uri="{0D108BD9-81ED-4DB2-BD59-A6C34878D82A}">
                    <a16:rowId xmlns:a16="http://schemas.microsoft.com/office/drawing/2014/main" val="1059420732"/>
                  </a:ext>
                </a:extLst>
              </a:tr>
            </a:tbl>
          </a:graphicData>
        </a:graphic>
      </p:graphicFrame>
    </p:spTree>
    <p:extLst>
      <p:ext uri="{BB962C8B-B14F-4D97-AF65-F5344CB8AC3E}">
        <p14:creationId xmlns:p14="http://schemas.microsoft.com/office/powerpoint/2010/main" val="163255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6"/>
          <p:cNvSpPr>
            <a:spLocks noChangeArrowheads="1"/>
          </p:cNvSpPr>
          <p:nvPr/>
        </p:nvSpPr>
        <p:spPr bwMode="auto">
          <a:xfrm>
            <a:off x="335935" y="1165209"/>
            <a:ext cx="3604592"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800" dirty="0">
                <a:solidFill>
                  <a:schemeClr val="bg1">
                    <a:lumMod val="50000"/>
                  </a:schemeClr>
                </a:solidFill>
              </a:rPr>
              <a:t>工具调用是指</a:t>
            </a:r>
            <a:r>
              <a:rPr lang="en-US" altLang="zh-CN" sz="800" dirty="0">
                <a:solidFill>
                  <a:schemeClr val="bg1">
                    <a:lumMod val="50000"/>
                  </a:schemeClr>
                </a:solidFill>
              </a:rPr>
              <a:t>LLM</a:t>
            </a:r>
            <a:r>
              <a:rPr lang="zh-CN" altLang="en-US" sz="800" dirty="0">
                <a:solidFill>
                  <a:schemeClr val="bg1">
                    <a:lumMod val="50000"/>
                  </a:schemeClr>
                </a:solidFill>
              </a:rPr>
              <a:t>在现实世界中调用函数以执行任务的机制。在此设置下，</a:t>
            </a:r>
            <a:r>
              <a:rPr lang="en-US" altLang="zh-CN" sz="800" dirty="0">
                <a:solidFill>
                  <a:schemeClr val="bg1">
                    <a:lumMod val="50000"/>
                  </a:schemeClr>
                </a:solidFill>
              </a:rPr>
              <a:t>LLM</a:t>
            </a:r>
            <a:r>
              <a:rPr lang="zh-CN" altLang="en-US" sz="800" dirty="0">
                <a:solidFill>
                  <a:schemeClr val="bg1">
                    <a:lumMod val="50000"/>
                  </a:schemeClr>
                </a:solidFill>
              </a:rPr>
              <a:t>与负责调用指定工具并返回结果的工具执行器协同工作。这种交互通常发生在同一个环境中，无论是单个服务器还是特定的桌面应用程序</a:t>
            </a:r>
            <a:r>
              <a:rPr lang="zh-CN" altLang="en-US" sz="800" dirty="0" smtClean="0">
                <a:solidFill>
                  <a:schemeClr val="bg1">
                    <a:lumMod val="50000"/>
                  </a:schemeClr>
                </a:solidFill>
              </a:rPr>
              <a:t>。</a:t>
            </a:r>
            <a:endParaRPr lang="zh-CN" altLang="en-US" sz="800" dirty="0">
              <a:solidFill>
                <a:schemeClr val="bg1">
                  <a:lumMod val="50000"/>
                </a:schemeClr>
              </a:solidFill>
            </a:endParaRPr>
          </a:p>
          <a:p>
            <a:pPr>
              <a:lnSpc>
                <a:spcPct val="120000"/>
              </a:lnSpc>
            </a:pPr>
            <a:r>
              <a:rPr lang="zh-CN" altLang="en-US" sz="800" dirty="0">
                <a:solidFill>
                  <a:schemeClr val="bg1">
                    <a:lumMod val="50000"/>
                  </a:schemeClr>
                </a:solidFill>
              </a:rPr>
              <a:t>相比之下，</a:t>
            </a:r>
            <a:r>
              <a:rPr lang="en-US" altLang="zh-CN" sz="800" dirty="0">
                <a:solidFill>
                  <a:schemeClr val="bg1">
                    <a:lumMod val="50000"/>
                  </a:schemeClr>
                </a:solidFill>
              </a:rPr>
              <a:t>MCP</a:t>
            </a:r>
            <a:r>
              <a:rPr lang="zh-CN" altLang="en-US" sz="800" dirty="0">
                <a:solidFill>
                  <a:schemeClr val="bg1">
                    <a:lumMod val="50000"/>
                  </a:schemeClr>
                </a:solidFill>
              </a:rPr>
              <a:t>框架允许</a:t>
            </a:r>
            <a:r>
              <a:rPr lang="en-US" altLang="zh-CN" sz="800" dirty="0">
                <a:solidFill>
                  <a:schemeClr val="bg1">
                    <a:lumMod val="50000"/>
                  </a:schemeClr>
                </a:solidFill>
              </a:rPr>
              <a:t>LLM</a:t>
            </a:r>
            <a:r>
              <a:rPr lang="zh-CN" altLang="en-US" sz="800" dirty="0">
                <a:solidFill>
                  <a:schemeClr val="bg1">
                    <a:lumMod val="50000"/>
                  </a:schemeClr>
                </a:solidFill>
              </a:rPr>
              <a:t>从单独的进程中访问工具，该进程可本地运行，亦可托管于远程服务器上。其关键在于</a:t>
            </a:r>
            <a:r>
              <a:rPr lang="en-US" altLang="zh-CN" sz="800" dirty="0">
                <a:solidFill>
                  <a:schemeClr val="bg1">
                    <a:lumMod val="50000"/>
                  </a:schemeClr>
                </a:solidFill>
              </a:rPr>
              <a:t>MCP</a:t>
            </a:r>
            <a:r>
              <a:rPr lang="zh-CN" altLang="en-US" sz="800" dirty="0">
                <a:solidFill>
                  <a:schemeClr val="bg1">
                    <a:lumMod val="50000"/>
                  </a:schemeClr>
                </a:solidFill>
              </a:rPr>
              <a:t>服务器与客户机实现了完全解耦。这种分离提供了更高的灵活性和可扩展性，增强了</a:t>
            </a:r>
            <a:r>
              <a:rPr lang="en-US" altLang="zh-CN" sz="800" dirty="0">
                <a:solidFill>
                  <a:schemeClr val="bg1">
                    <a:lumMod val="50000"/>
                  </a:schemeClr>
                </a:solidFill>
              </a:rPr>
              <a:t>LLM</a:t>
            </a:r>
            <a:r>
              <a:rPr lang="zh-CN" altLang="en-US" sz="800" dirty="0">
                <a:solidFill>
                  <a:schemeClr val="bg1">
                    <a:lumMod val="50000"/>
                  </a:schemeClr>
                </a:solidFill>
              </a:rPr>
              <a:t>与外部工具的交互方式。</a:t>
            </a:r>
            <a:endParaRPr lang="zh-CN" altLang="en-US" sz="800" dirty="0">
              <a:solidFill>
                <a:schemeClr val="bg1">
                  <a:lumMod val="50000"/>
                </a:schemeClr>
              </a:solidFill>
            </a:endParaRPr>
          </a:p>
        </p:txBody>
      </p:sp>
      <p:sp>
        <p:nvSpPr>
          <p:cNvPr id="42"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三、</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的工作原理</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43" name="组合 42"/>
          <p:cNvGrpSpPr/>
          <p:nvPr/>
        </p:nvGrpSpPr>
        <p:grpSpPr>
          <a:xfrm>
            <a:off x="416158" y="699542"/>
            <a:ext cx="899592" cy="56017"/>
            <a:chOff x="0" y="2842590"/>
            <a:chExt cx="7054752" cy="89199"/>
          </a:xfrm>
        </p:grpSpPr>
        <p:sp>
          <p:nvSpPr>
            <p:cNvPr id="44" name="矩形 43"/>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1450969" y="570584"/>
            <a:ext cx="1778436" cy="299184"/>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3.2 MCP VS Function Call</a:t>
            </a:r>
            <a:endParaRPr lang="zh-CN" altLang="en-US" sz="1200" dirty="0">
              <a:solidFill>
                <a:srgbClr val="333333">
                  <a:lumMod val="75000"/>
                  <a:lumOff val="25000"/>
                </a:srgbClr>
              </a:solidFill>
            </a:endParaRPr>
          </a:p>
        </p:txBody>
      </p:sp>
      <p:pic>
        <p:nvPicPr>
          <p:cNvPr id="3" name="图片 2"/>
          <p:cNvPicPr>
            <a:picLocks noChangeAspect="1"/>
          </p:cNvPicPr>
          <p:nvPr/>
        </p:nvPicPr>
        <p:blipFill>
          <a:blip r:embed="rId2"/>
          <a:stretch>
            <a:fillRect/>
          </a:stretch>
        </p:blipFill>
        <p:spPr>
          <a:xfrm>
            <a:off x="4499992" y="987574"/>
            <a:ext cx="4156274" cy="3673101"/>
          </a:xfrm>
          <a:prstGeom prst="rect">
            <a:avLst/>
          </a:prstGeom>
        </p:spPr>
      </p:pic>
      <p:sp>
        <p:nvSpPr>
          <p:cNvPr id="12" name="Rectangle 6"/>
          <p:cNvSpPr>
            <a:spLocks noChangeArrowheads="1"/>
          </p:cNvSpPr>
          <p:nvPr/>
        </p:nvSpPr>
        <p:spPr bwMode="auto">
          <a:xfrm>
            <a:off x="335935" y="2211710"/>
            <a:ext cx="3577446" cy="2068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800" dirty="0">
                <a:solidFill>
                  <a:schemeClr val="bg1">
                    <a:lumMod val="50000"/>
                  </a:schemeClr>
                </a:solidFill>
              </a:rPr>
              <a:t>Agent</a:t>
            </a:r>
            <a:r>
              <a:rPr lang="zh-CN" altLang="en-US" sz="800" dirty="0">
                <a:solidFill>
                  <a:schemeClr val="bg1">
                    <a:lumMod val="50000"/>
                  </a:schemeClr>
                </a:solidFill>
              </a:rPr>
              <a:t>框架要求 </a:t>
            </a:r>
            <a:r>
              <a:rPr lang="en-US" altLang="zh-CN" sz="800" dirty="0">
                <a:solidFill>
                  <a:schemeClr val="bg1">
                    <a:lumMod val="50000"/>
                  </a:schemeClr>
                </a:solidFill>
              </a:rPr>
              <a:t>AI</a:t>
            </a:r>
            <a:r>
              <a:rPr lang="zh-CN" altLang="en-US" sz="800" dirty="0">
                <a:solidFill>
                  <a:schemeClr val="bg1">
                    <a:lumMod val="50000"/>
                  </a:schemeClr>
                </a:solidFill>
              </a:rPr>
              <a:t>能够自主行动，而非仅仅做出反应。</a:t>
            </a:r>
            <a:r>
              <a:rPr lang="en-US" altLang="zh-CN" sz="800" dirty="0">
                <a:solidFill>
                  <a:schemeClr val="bg1">
                    <a:lumMod val="50000"/>
                  </a:schemeClr>
                </a:solidFill>
              </a:rPr>
              <a:t>MCP</a:t>
            </a:r>
            <a:r>
              <a:rPr lang="zh-CN" altLang="en-US" sz="800" dirty="0">
                <a:solidFill>
                  <a:schemeClr val="bg1">
                    <a:lumMod val="50000"/>
                  </a:schemeClr>
                </a:solidFill>
              </a:rPr>
              <a:t>的重要性体现在以下几个方面</a:t>
            </a:r>
            <a:r>
              <a:rPr lang="zh-CN" altLang="en-US" sz="800" dirty="0" smtClean="0">
                <a:solidFill>
                  <a:schemeClr val="bg1">
                    <a:lumMod val="50000"/>
                  </a:schemeClr>
                </a:solidFill>
              </a:rPr>
              <a:t>：</a:t>
            </a:r>
            <a:endParaRPr lang="zh-CN" altLang="en-US" sz="800" dirty="0">
              <a:solidFill>
                <a:schemeClr val="bg1">
                  <a:lumMod val="50000"/>
                </a:schemeClr>
              </a:solidFill>
            </a:endParaRPr>
          </a:p>
          <a:p>
            <a:pPr>
              <a:lnSpc>
                <a:spcPct val="120000"/>
              </a:lnSpc>
            </a:pPr>
            <a:r>
              <a:rPr lang="en-US" altLang="zh-CN" sz="800" b="1" dirty="0" smtClean="0">
                <a:solidFill>
                  <a:schemeClr val="bg1">
                    <a:lumMod val="50000"/>
                  </a:schemeClr>
                </a:solidFill>
              </a:rPr>
              <a:t>1. </a:t>
            </a:r>
            <a:r>
              <a:rPr lang="zh-CN" altLang="en-US" sz="800" b="1" dirty="0" smtClean="0">
                <a:solidFill>
                  <a:schemeClr val="bg1">
                    <a:lumMod val="50000"/>
                  </a:schemeClr>
                </a:solidFill>
              </a:rPr>
              <a:t>实现</a:t>
            </a:r>
            <a:r>
              <a:rPr lang="zh-CN" altLang="en-US" sz="800" b="1" dirty="0">
                <a:solidFill>
                  <a:schemeClr val="bg1">
                    <a:lumMod val="50000"/>
                  </a:schemeClr>
                </a:solidFill>
              </a:rPr>
              <a:t>真正的</a:t>
            </a:r>
            <a:r>
              <a:rPr lang="zh-CN" altLang="en-US" sz="800" b="1" dirty="0" smtClean="0">
                <a:solidFill>
                  <a:schemeClr val="bg1">
                    <a:lumMod val="50000"/>
                  </a:schemeClr>
                </a:solidFill>
              </a:rPr>
              <a:t>自治</a:t>
            </a:r>
            <a:endParaRPr lang="en-US" altLang="zh-CN" sz="800" dirty="0" smtClean="0">
              <a:solidFill>
                <a:schemeClr val="bg1">
                  <a:lumMod val="50000"/>
                </a:schemeClr>
              </a:solidFill>
            </a:endParaRPr>
          </a:p>
          <a:p>
            <a:pPr>
              <a:lnSpc>
                <a:spcPct val="120000"/>
              </a:lnSpc>
            </a:pPr>
            <a:r>
              <a:rPr lang="en-US" altLang="zh-CN" sz="800" dirty="0" smtClean="0">
                <a:solidFill>
                  <a:schemeClr val="bg1">
                    <a:lumMod val="50000"/>
                  </a:schemeClr>
                </a:solidFill>
              </a:rPr>
              <a:t>Agent</a:t>
            </a:r>
            <a:r>
              <a:rPr lang="zh-CN" altLang="en-US" sz="800" dirty="0">
                <a:solidFill>
                  <a:schemeClr val="bg1">
                    <a:lumMod val="50000"/>
                  </a:schemeClr>
                </a:solidFill>
              </a:rPr>
              <a:t>能根据历史数据做出</a:t>
            </a:r>
            <a:r>
              <a:rPr lang="zh-CN" altLang="en-US" sz="800" dirty="0" smtClean="0">
                <a:solidFill>
                  <a:schemeClr val="bg1">
                    <a:lumMod val="50000"/>
                  </a:schemeClr>
                </a:solidFill>
              </a:rPr>
              <a:t>决策。</a:t>
            </a:r>
            <a:r>
              <a:rPr lang="zh-CN" altLang="en-US" sz="800" dirty="0">
                <a:solidFill>
                  <a:schemeClr val="bg1">
                    <a:lumMod val="50000"/>
                  </a:schemeClr>
                </a:solidFill>
              </a:rPr>
              <a:t>在无需人工干预的情况下连接任务（例如，“研究→起草→编辑→发布”博客文章）</a:t>
            </a:r>
            <a:r>
              <a:rPr lang="zh-CN" altLang="en-US" sz="800" dirty="0" smtClean="0">
                <a:solidFill>
                  <a:schemeClr val="bg1">
                    <a:lumMod val="50000"/>
                  </a:schemeClr>
                </a:solidFill>
              </a:rPr>
              <a:t>。</a:t>
            </a:r>
            <a:endParaRPr lang="zh-CN" altLang="en-US" sz="800" dirty="0">
              <a:solidFill>
                <a:schemeClr val="bg1">
                  <a:lumMod val="50000"/>
                </a:schemeClr>
              </a:solidFill>
            </a:endParaRPr>
          </a:p>
          <a:p>
            <a:pPr>
              <a:lnSpc>
                <a:spcPct val="120000"/>
              </a:lnSpc>
            </a:pPr>
            <a:r>
              <a:rPr lang="en-US" altLang="zh-CN" sz="800" b="1" dirty="0" smtClean="0">
                <a:solidFill>
                  <a:schemeClr val="bg1">
                    <a:lumMod val="50000"/>
                  </a:schemeClr>
                </a:solidFill>
              </a:rPr>
              <a:t>2. </a:t>
            </a:r>
            <a:r>
              <a:rPr lang="zh-CN" altLang="en-US" sz="800" b="1" dirty="0" smtClean="0">
                <a:solidFill>
                  <a:schemeClr val="bg1">
                    <a:lumMod val="50000"/>
                  </a:schemeClr>
                </a:solidFill>
              </a:rPr>
              <a:t>协同智能</a:t>
            </a:r>
            <a:endParaRPr lang="en-US" altLang="zh-CN" sz="800" b="1" dirty="0" smtClean="0">
              <a:solidFill>
                <a:schemeClr val="bg1">
                  <a:lumMod val="50000"/>
                </a:schemeClr>
              </a:solidFill>
            </a:endParaRPr>
          </a:p>
          <a:p>
            <a:pPr>
              <a:lnSpc>
                <a:spcPct val="120000"/>
              </a:lnSpc>
            </a:pPr>
            <a:r>
              <a:rPr lang="en-US" altLang="zh-CN" sz="800" dirty="0" smtClean="0">
                <a:solidFill>
                  <a:schemeClr val="bg1">
                    <a:lumMod val="50000"/>
                  </a:schemeClr>
                </a:solidFill>
              </a:rPr>
              <a:t>MCP</a:t>
            </a:r>
            <a:r>
              <a:rPr lang="zh-CN" altLang="en-US" sz="800" dirty="0">
                <a:solidFill>
                  <a:schemeClr val="bg1">
                    <a:lumMod val="50000"/>
                  </a:schemeClr>
                </a:solidFill>
              </a:rPr>
              <a:t>允许</a:t>
            </a:r>
            <a:r>
              <a:rPr lang="en-US" altLang="zh-CN" sz="800" dirty="0">
                <a:solidFill>
                  <a:schemeClr val="bg1">
                    <a:lumMod val="50000"/>
                  </a:schemeClr>
                </a:solidFill>
              </a:rPr>
              <a:t>Agent</a:t>
            </a:r>
            <a:r>
              <a:rPr lang="zh-CN" altLang="en-US" sz="800" dirty="0">
                <a:solidFill>
                  <a:schemeClr val="bg1">
                    <a:lumMod val="50000"/>
                  </a:schemeClr>
                </a:solidFill>
              </a:rPr>
              <a:t>与其他</a:t>
            </a:r>
            <a:r>
              <a:rPr lang="en-US" altLang="zh-CN" sz="800" dirty="0">
                <a:solidFill>
                  <a:schemeClr val="bg1">
                    <a:lumMod val="50000"/>
                  </a:schemeClr>
                </a:solidFill>
              </a:rPr>
              <a:t>Agent</a:t>
            </a:r>
            <a:r>
              <a:rPr lang="zh-CN" altLang="en-US" sz="800" dirty="0">
                <a:solidFill>
                  <a:schemeClr val="bg1">
                    <a:lumMod val="50000"/>
                  </a:schemeClr>
                </a:solidFill>
              </a:rPr>
              <a:t>或外部工具共享上下文</a:t>
            </a:r>
            <a:r>
              <a:rPr lang="zh-CN" altLang="en-US" sz="800" dirty="0" smtClean="0">
                <a:solidFill>
                  <a:schemeClr val="bg1">
                    <a:lumMod val="50000"/>
                  </a:schemeClr>
                </a:solidFill>
              </a:rPr>
              <a:t>。</a:t>
            </a:r>
            <a:endParaRPr lang="zh-CN" altLang="en-US" sz="800" dirty="0">
              <a:solidFill>
                <a:schemeClr val="bg1">
                  <a:lumMod val="50000"/>
                </a:schemeClr>
              </a:solidFill>
            </a:endParaRPr>
          </a:p>
          <a:p>
            <a:pPr>
              <a:lnSpc>
                <a:spcPct val="120000"/>
              </a:lnSpc>
            </a:pPr>
            <a:r>
              <a:rPr lang="en-US" altLang="zh-CN" sz="800" b="1" dirty="0" smtClean="0">
                <a:solidFill>
                  <a:schemeClr val="bg1">
                    <a:lumMod val="50000"/>
                  </a:schemeClr>
                </a:solidFill>
              </a:rPr>
              <a:t>3. </a:t>
            </a:r>
            <a:r>
              <a:rPr lang="zh-CN" altLang="en-US" sz="800" b="1" dirty="0" smtClean="0">
                <a:solidFill>
                  <a:schemeClr val="bg1">
                    <a:lumMod val="50000"/>
                  </a:schemeClr>
                </a:solidFill>
              </a:rPr>
              <a:t>伦理</a:t>
            </a:r>
            <a:r>
              <a:rPr lang="zh-CN" altLang="en-US" sz="800" b="1" dirty="0">
                <a:solidFill>
                  <a:schemeClr val="bg1">
                    <a:lumMod val="50000"/>
                  </a:schemeClr>
                </a:solidFill>
              </a:rPr>
              <a:t>护栏与可审核</a:t>
            </a:r>
            <a:r>
              <a:rPr lang="zh-CN" altLang="en-US" sz="800" b="1" dirty="0" smtClean="0">
                <a:solidFill>
                  <a:schemeClr val="bg1">
                    <a:lumMod val="50000"/>
                  </a:schemeClr>
                </a:solidFill>
              </a:rPr>
              <a:t>性</a:t>
            </a:r>
            <a:endParaRPr lang="en-US" altLang="zh-CN" sz="800" b="1" dirty="0" smtClean="0">
              <a:solidFill>
                <a:schemeClr val="bg1">
                  <a:lumMod val="50000"/>
                </a:schemeClr>
              </a:solidFill>
            </a:endParaRPr>
          </a:p>
          <a:p>
            <a:pPr>
              <a:lnSpc>
                <a:spcPct val="120000"/>
              </a:lnSpc>
            </a:pPr>
            <a:r>
              <a:rPr lang="zh-CN" altLang="en-US" sz="800" dirty="0" smtClean="0">
                <a:solidFill>
                  <a:schemeClr val="bg1">
                    <a:lumMod val="50000"/>
                  </a:schemeClr>
                </a:solidFill>
              </a:rPr>
              <a:t>实现</a:t>
            </a:r>
            <a:r>
              <a:rPr lang="zh-CN" altLang="en-US" sz="800" dirty="0">
                <a:solidFill>
                  <a:schemeClr val="bg1">
                    <a:lumMod val="50000"/>
                  </a:schemeClr>
                </a:solidFill>
              </a:rPr>
              <a:t>了可审核性，保护了隐私。完整的上下文历史记录有助于追踪有偏差</a:t>
            </a:r>
            <a:r>
              <a:rPr lang="en-US" altLang="zh-CN" sz="800" dirty="0">
                <a:solidFill>
                  <a:schemeClr val="bg1">
                    <a:lumMod val="50000"/>
                  </a:schemeClr>
                </a:solidFill>
              </a:rPr>
              <a:t>/</a:t>
            </a:r>
            <a:r>
              <a:rPr lang="zh-CN" altLang="en-US" sz="800" dirty="0">
                <a:solidFill>
                  <a:schemeClr val="bg1">
                    <a:lumMod val="50000"/>
                  </a:schemeClr>
                </a:solidFill>
              </a:rPr>
              <a:t>不准确的输出，敏感数据（例如</a:t>
            </a:r>
            <a:r>
              <a:rPr lang="zh-CN" altLang="en-US" sz="800" dirty="0" smtClean="0">
                <a:solidFill>
                  <a:schemeClr val="bg1">
                    <a:lumMod val="50000"/>
                  </a:schemeClr>
                </a:solidFill>
              </a:rPr>
              <a:t>，</a:t>
            </a:r>
            <a:r>
              <a:rPr lang="en-US" altLang="zh-CN" sz="800" dirty="0" smtClean="0">
                <a:solidFill>
                  <a:schemeClr val="bg1">
                    <a:lumMod val="50000"/>
                  </a:schemeClr>
                </a:solidFill>
              </a:rPr>
              <a:t>backlog wiki</a:t>
            </a:r>
            <a:r>
              <a:rPr lang="zh-CN" altLang="en-US" sz="800" dirty="0" smtClean="0">
                <a:solidFill>
                  <a:schemeClr val="bg1">
                    <a:lumMod val="50000"/>
                  </a:schemeClr>
                </a:solidFill>
              </a:rPr>
              <a:t>）</a:t>
            </a:r>
            <a:r>
              <a:rPr lang="zh-CN" altLang="en-US" sz="800" dirty="0">
                <a:solidFill>
                  <a:schemeClr val="bg1">
                    <a:lumMod val="50000"/>
                  </a:schemeClr>
                </a:solidFill>
              </a:rPr>
              <a:t>得以隔离。若没有</a:t>
            </a:r>
            <a:r>
              <a:rPr lang="en-US" altLang="zh-CN" sz="800" dirty="0">
                <a:solidFill>
                  <a:schemeClr val="bg1">
                    <a:lumMod val="50000"/>
                  </a:schemeClr>
                </a:solidFill>
              </a:rPr>
              <a:t>MCP</a:t>
            </a:r>
            <a:r>
              <a:rPr lang="zh-CN" altLang="en-US" sz="800" dirty="0">
                <a:solidFill>
                  <a:schemeClr val="bg1">
                    <a:lumMod val="50000"/>
                  </a:schemeClr>
                </a:solidFill>
              </a:rPr>
              <a:t>，</a:t>
            </a:r>
            <a:r>
              <a:rPr lang="en-US" altLang="zh-CN" sz="800" dirty="0">
                <a:solidFill>
                  <a:schemeClr val="bg1">
                    <a:lumMod val="50000"/>
                  </a:schemeClr>
                </a:solidFill>
              </a:rPr>
              <a:t>Agent</a:t>
            </a:r>
            <a:r>
              <a:rPr lang="zh-CN" altLang="en-US" sz="800" dirty="0">
                <a:solidFill>
                  <a:schemeClr val="bg1">
                    <a:lumMod val="50000"/>
                  </a:schemeClr>
                </a:solidFill>
              </a:rPr>
              <a:t>就会缺乏连续性</a:t>
            </a:r>
            <a:r>
              <a:rPr lang="en-US" altLang="zh-CN" sz="800" dirty="0">
                <a:solidFill>
                  <a:schemeClr val="bg1">
                    <a:lumMod val="50000"/>
                  </a:schemeClr>
                </a:solidFill>
              </a:rPr>
              <a:t>——</a:t>
            </a:r>
            <a:r>
              <a:rPr lang="zh-CN" altLang="en-US" sz="800" dirty="0">
                <a:solidFill>
                  <a:schemeClr val="bg1">
                    <a:lumMod val="50000"/>
                  </a:schemeClr>
                </a:solidFill>
              </a:rPr>
              <a:t>如同厨师中途忘记食谱步骤一般</a:t>
            </a:r>
            <a:r>
              <a:rPr lang="zh-CN" altLang="en-US" sz="800" dirty="0" smtClean="0">
                <a:solidFill>
                  <a:schemeClr val="bg1">
                    <a:lumMod val="50000"/>
                  </a:schemeClr>
                </a:solidFill>
              </a:rPr>
              <a:t>！</a:t>
            </a:r>
            <a:endParaRPr lang="zh-CN" altLang="en-US" sz="800" dirty="0">
              <a:solidFill>
                <a:schemeClr val="bg1">
                  <a:lumMod val="50000"/>
                </a:schemeClr>
              </a:solidFill>
            </a:endParaRPr>
          </a:p>
          <a:p>
            <a:pPr>
              <a:lnSpc>
                <a:spcPct val="120000"/>
              </a:lnSpc>
            </a:pPr>
            <a:r>
              <a:rPr lang="en-US" altLang="zh-CN" sz="800" b="1" dirty="0" smtClean="0">
                <a:solidFill>
                  <a:schemeClr val="bg1">
                    <a:lumMod val="50000"/>
                  </a:schemeClr>
                </a:solidFill>
              </a:rPr>
              <a:t>4. </a:t>
            </a:r>
            <a:r>
              <a:rPr lang="zh-CN" altLang="en-US" sz="800" b="1" dirty="0" smtClean="0">
                <a:solidFill>
                  <a:schemeClr val="bg1">
                    <a:lumMod val="50000"/>
                  </a:schemeClr>
                </a:solidFill>
              </a:rPr>
              <a:t>实现</a:t>
            </a:r>
            <a:r>
              <a:rPr lang="zh-CN" altLang="en-US" sz="800" b="1" dirty="0">
                <a:solidFill>
                  <a:schemeClr val="bg1">
                    <a:lumMod val="50000"/>
                  </a:schemeClr>
                </a:solidFill>
              </a:rPr>
              <a:t>长期</a:t>
            </a:r>
            <a:r>
              <a:rPr lang="zh-CN" altLang="en-US" sz="800" b="1" dirty="0" smtClean="0">
                <a:solidFill>
                  <a:schemeClr val="bg1">
                    <a:lumMod val="50000"/>
                  </a:schemeClr>
                </a:solidFill>
              </a:rPr>
              <a:t>自主性</a:t>
            </a:r>
            <a:endParaRPr lang="en-US" altLang="zh-CN" sz="800" b="1" dirty="0" smtClean="0">
              <a:solidFill>
                <a:schemeClr val="bg1">
                  <a:lumMod val="50000"/>
                </a:schemeClr>
              </a:solidFill>
            </a:endParaRPr>
          </a:p>
          <a:p>
            <a:pPr>
              <a:lnSpc>
                <a:spcPct val="120000"/>
              </a:lnSpc>
            </a:pPr>
            <a:r>
              <a:rPr lang="en-US" altLang="zh-CN" sz="800" dirty="0" smtClean="0">
                <a:solidFill>
                  <a:schemeClr val="bg1">
                    <a:lumMod val="50000"/>
                  </a:schemeClr>
                </a:solidFill>
              </a:rPr>
              <a:t>Agent</a:t>
            </a:r>
            <a:r>
              <a:rPr lang="zh-CN" altLang="en-US" sz="800" dirty="0">
                <a:solidFill>
                  <a:schemeClr val="bg1">
                    <a:lumMod val="50000"/>
                  </a:schemeClr>
                </a:solidFill>
              </a:rPr>
              <a:t>能够记忆用户的</a:t>
            </a:r>
            <a:r>
              <a:rPr lang="zh-CN" altLang="en-US" sz="800" dirty="0" smtClean="0">
                <a:solidFill>
                  <a:schemeClr val="bg1">
                    <a:lumMod val="50000"/>
                  </a:schemeClr>
                </a:solidFill>
              </a:rPr>
              <a:t>偏好，</a:t>
            </a:r>
            <a:r>
              <a:rPr lang="zh-CN" altLang="en-US" sz="800" dirty="0">
                <a:solidFill>
                  <a:schemeClr val="bg1">
                    <a:lumMod val="50000"/>
                  </a:schemeClr>
                </a:solidFill>
              </a:rPr>
              <a:t>并执行多步骤的任务（例如，研究→谈判→预订商务旅行）。</a:t>
            </a:r>
            <a:endParaRPr lang="zh-CN" altLang="en-US" sz="800" dirty="0">
              <a:solidFill>
                <a:schemeClr val="bg1">
                  <a:lumMod val="50000"/>
                </a:schemeClr>
              </a:solidFill>
            </a:endParaRPr>
          </a:p>
        </p:txBody>
      </p:sp>
    </p:spTree>
    <p:extLst>
      <p:ext uri="{BB962C8B-B14F-4D97-AF65-F5344CB8AC3E}">
        <p14:creationId xmlns:p14="http://schemas.microsoft.com/office/powerpoint/2010/main" val="3912726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6"/>
          <p:cNvSpPr>
            <a:spLocks noChangeArrowheads="1"/>
          </p:cNvSpPr>
          <p:nvPr/>
        </p:nvSpPr>
        <p:spPr bwMode="auto">
          <a:xfrm>
            <a:off x="416158" y="1132819"/>
            <a:ext cx="3291746"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800" dirty="0">
                <a:solidFill>
                  <a:schemeClr val="bg1">
                    <a:lumMod val="50000"/>
                  </a:schemeClr>
                </a:solidFill>
              </a:rPr>
              <a:t>MCP</a:t>
            </a:r>
            <a:r>
              <a:rPr lang="zh-CN" altLang="en-US" sz="800" dirty="0">
                <a:solidFill>
                  <a:schemeClr val="bg1">
                    <a:lumMod val="50000"/>
                  </a:schemeClr>
                </a:solidFill>
              </a:rPr>
              <a:t>中的连接生命周期，对于管理客户端与服务器间交互的状态及转换非常重要，它确保了整个流程中通信的稳健性与功能的可靠性。</a:t>
            </a:r>
            <a:r>
              <a:rPr lang="en-US" altLang="zh-CN" sz="800" dirty="0">
                <a:solidFill>
                  <a:schemeClr val="bg1">
                    <a:lumMod val="50000"/>
                  </a:schemeClr>
                </a:solidFill>
              </a:rPr>
              <a:t>MCP</a:t>
            </a:r>
            <a:r>
              <a:rPr lang="zh-CN" altLang="en-US" sz="800" dirty="0">
                <a:solidFill>
                  <a:schemeClr val="bg1">
                    <a:lumMod val="50000"/>
                  </a:schemeClr>
                </a:solidFill>
              </a:rPr>
              <a:t>组件所采用的这种结构化方法，为高效通信与集成提供了清晰的框架，助力</a:t>
            </a:r>
            <a:r>
              <a:rPr lang="en-US" altLang="zh-CN" sz="800" dirty="0">
                <a:solidFill>
                  <a:schemeClr val="bg1">
                    <a:lumMod val="50000"/>
                  </a:schemeClr>
                </a:solidFill>
              </a:rPr>
              <a:t>LLM</a:t>
            </a:r>
            <a:r>
              <a:rPr lang="zh-CN" altLang="en-US" sz="800" dirty="0">
                <a:solidFill>
                  <a:schemeClr val="bg1">
                    <a:lumMod val="50000"/>
                  </a:schemeClr>
                </a:solidFill>
              </a:rPr>
              <a:t>应用程序蓬勃发展。</a:t>
            </a:r>
            <a:endParaRPr lang="zh-CN" altLang="en-US" sz="800" dirty="0">
              <a:solidFill>
                <a:schemeClr val="bg1">
                  <a:lumMod val="50000"/>
                </a:schemeClr>
              </a:solidFill>
            </a:endParaRPr>
          </a:p>
        </p:txBody>
      </p:sp>
      <p:sp>
        <p:nvSpPr>
          <p:cNvPr id="42"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三、</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的工作原理</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43" name="组合 42"/>
          <p:cNvGrpSpPr/>
          <p:nvPr/>
        </p:nvGrpSpPr>
        <p:grpSpPr>
          <a:xfrm>
            <a:off x="416158" y="699542"/>
            <a:ext cx="899592" cy="56017"/>
            <a:chOff x="0" y="2842590"/>
            <a:chExt cx="7054752" cy="89199"/>
          </a:xfrm>
        </p:grpSpPr>
        <p:sp>
          <p:nvSpPr>
            <p:cNvPr id="44" name="矩形 43"/>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29"/>
          <p:cNvSpPr/>
          <p:nvPr/>
        </p:nvSpPr>
        <p:spPr>
          <a:xfrm>
            <a:off x="1450969" y="570584"/>
            <a:ext cx="1342034"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3.3 </a:t>
            </a:r>
            <a:r>
              <a:rPr lang="zh-CN" altLang="en-US" sz="1200" b="1" dirty="0">
                <a:solidFill>
                  <a:srgbClr val="333333">
                    <a:lumMod val="75000"/>
                    <a:lumOff val="25000"/>
                  </a:srgbClr>
                </a:solidFill>
              </a:rPr>
              <a:t>连接</a:t>
            </a:r>
            <a:r>
              <a:rPr lang="zh-CN" altLang="en-US" sz="1200" b="1" dirty="0" smtClean="0">
                <a:solidFill>
                  <a:srgbClr val="333333">
                    <a:lumMod val="75000"/>
                    <a:lumOff val="25000"/>
                  </a:srgbClr>
                </a:solidFill>
              </a:rPr>
              <a:t>生命周期</a:t>
            </a:r>
            <a:endParaRPr lang="zh-CN" altLang="en-US" sz="1200" b="1" dirty="0">
              <a:solidFill>
                <a:srgbClr val="333333">
                  <a:lumMod val="75000"/>
                  <a:lumOff val="25000"/>
                </a:srgbClr>
              </a:solidFill>
            </a:endParaRPr>
          </a:p>
        </p:txBody>
      </p:sp>
      <p:sp>
        <p:nvSpPr>
          <p:cNvPr id="12" name="Rectangle 6"/>
          <p:cNvSpPr>
            <a:spLocks noChangeArrowheads="1"/>
          </p:cNvSpPr>
          <p:nvPr/>
        </p:nvSpPr>
        <p:spPr bwMode="auto">
          <a:xfrm>
            <a:off x="416158" y="1853060"/>
            <a:ext cx="3291746" cy="265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800" dirty="0">
                <a:solidFill>
                  <a:schemeClr val="bg1">
                    <a:lumMod val="50000"/>
                  </a:schemeClr>
                </a:solidFill>
              </a:rPr>
              <a:t>在初始化阶段，客户端会发送包含协议版本及其功能的初始化请求，随后服务器将利用自身的协议版本和能力进行响应。接着，客户端再发送一个初始化通知，以确认连接已成功建立。至此，连接准备就绪，可开始正常的消息交换。</a:t>
            </a:r>
          </a:p>
          <a:p>
            <a:pPr>
              <a:lnSpc>
                <a:spcPct val="120000"/>
              </a:lnSpc>
            </a:pPr>
            <a:endParaRPr lang="zh-CN" altLang="en-US" sz="800" dirty="0">
              <a:solidFill>
                <a:schemeClr val="bg1">
                  <a:lumMod val="50000"/>
                </a:schemeClr>
              </a:solidFill>
            </a:endParaRPr>
          </a:p>
          <a:p>
            <a:pPr>
              <a:lnSpc>
                <a:spcPct val="120000"/>
              </a:lnSpc>
            </a:pPr>
            <a:r>
              <a:rPr lang="zh-CN" altLang="en-US" sz="800" dirty="0">
                <a:solidFill>
                  <a:schemeClr val="bg1">
                    <a:lumMod val="50000"/>
                  </a:schemeClr>
                </a:solidFill>
              </a:rPr>
              <a:t>初始化阶段之后，</a:t>
            </a:r>
            <a:r>
              <a:rPr lang="en-US" altLang="zh-CN" sz="800" dirty="0">
                <a:solidFill>
                  <a:schemeClr val="bg1">
                    <a:lumMod val="50000"/>
                  </a:schemeClr>
                </a:solidFill>
              </a:rPr>
              <a:t>MCP</a:t>
            </a:r>
            <a:r>
              <a:rPr lang="zh-CN" altLang="en-US" sz="800" dirty="0">
                <a:solidFill>
                  <a:schemeClr val="bg1">
                    <a:lumMod val="50000"/>
                  </a:schemeClr>
                </a:solidFill>
              </a:rPr>
              <a:t>支持以下两种通信模式</a:t>
            </a:r>
            <a:r>
              <a:rPr lang="zh-CN" altLang="en-US" sz="800" dirty="0" smtClean="0">
                <a:solidFill>
                  <a:schemeClr val="bg1">
                    <a:lumMod val="50000"/>
                  </a:schemeClr>
                </a:solidFill>
              </a:rPr>
              <a:t>：</a:t>
            </a:r>
            <a:endParaRPr lang="zh-CN" altLang="en-US" sz="800" dirty="0">
              <a:solidFill>
                <a:schemeClr val="bg1">
                  <a:lumMod val="50000"/>
                </a:schemeClr>
              </a:solidFill>
            </a:endParaRPr>
          </a:p>
          <a:p>
            <a:pPr marL="171450" indent="-171450">
              <a:lnSpc>
                <a:spcPct val="120000"/>
              </a:lnSpc>
              <a:buFont typeface="Arial" panose="020B0604020202020204" pitchFamily="34" charset="0"/>
              <a:buChar char="•"/>
            </a:pPr>
            <a:r>
              <a:rPr lang="zh-CN" altLang="en-US" sz="800" dirty="0">
                <a:solidFill>
                  <a:schemeClr val="bg1">
                    <a:lumMod val="50000"/>
                  </a:schemeClr>
                </a:solidFill>
              </a:rPr>
              <a:t>请求</a:t>
            </a:r>
            <a:r>
              <a:rPr lang="en-US" altLang="zh-CN" sz="800" dirty="0">
                <a:solidFill>
                  <a:schemeClr val="bg1">
                    <a:lumMod val="50000"/>
                  </a:schemeClr>
                </a:solidFill>
              </a:rPr>
              <a:t>-</a:t>
            </a:r>
            <a:r>
              <a:rPr lang="zh-CN" altLang="en-US" sz="800" dirty="0" smtClean="0">
                <a:solidFill>
                  <a:schemeClr val="bg1">
                    <a:lumMod val="50000"/>
                  </a:schemeClr>
                </a:solidFill>
              </a:rPr>
              <a:t>响应</a:t>
            </a:r>
            <a:endParaRPr lang="en-US" altLang="zh-CN" sz="800" dirty="0" smtClean="0">
              <a:solidFill>
                <a:schemeClr val="bg1">
                  <a:lumMod val="50000"/>
                </a:schemeClr>
              </a:solidFill>
            </a:endParaRPr>
          </a:p>
          <a:p>
            <a:pPr>
              <a:lnSpc>
                <a:spcPct val="120000"/>
              </a:lnSpc>
            </a:pPr>
            <a:r>
              <a:rPr lang="zh-CN" altLang="en-US" sz="800" dirty="0" smtClean="0">
                <a:solidFill>
                  <a:schemeClr val="bg1">
                    <a:lumMod val="50000"/>
                  </a:schemeClr>
                </a:solidFill>
              </a:rPr>
              <a:t>客户端</a:t>
            </a:r>
            <a:r>
              <a:rPr lang="zh-CN" altLang="en-US" sz="800" dirty="0">
                <a:solidFill>
                  <a:schemeClr val="bg1">
                    <a:lumMod val="50000"/>
                  </a:schemeClr>
                </a:solidFill>
              </a:rPr>
              <a:t>或服务器均可发送请求，并由另一方作出响应。</a:t>
            </a:r>
          </a:p>
          <a:p>
            <a:pPr marL="171450" indent="-171450">
              <a:lnSpc>
                <a:spcPct val="120000"/>
              </a:lnSpc>
              <a:buFont typeface="Arial" panose="020B0604020202020204" pitchFamily="34" charset="0"/>
              <a:buChar char="•"/>
            </a:pPr>
            <a:r>
              <a:rPr lang="zh-CN" altLang="en-US" sz="800" dirty="0" smtClean="0">
                <a:solidFill>
                  <a:schemeClr val="bg1">
                    <a:lumMod val="50000"/>
                  </a:schemeClr>
                </a:solidFill>
              </a:rPr>
              <a:t>通知</a:t>
            </a:r>
            <a:endParaRPr lang="en-US" altLang="zh-CN" sz="800" dirty="0" smtClean="0">
              <a:solidFill>
                <a:schemeClr val="bg1">
                  <a:lumMod val="50000"/>
                </a:schemeClr>
              </a:solidFill>
            </a:endParaRPr>
          </a:p>
          <a:p>
            <a:pPr>
              <a:lnSpc>
                <a:spcPct val="120000"/>
              </a:lnSpc>
            </a:pPr>
            <a:r>
              <a:rPr lang="zh-CN" altLang="en-US" sz="800" dirty="0" smtClean="0">
                <a:solidFill>
                  <a:schemeClr val="bg1">
                    <a:lumMod val="50000"/>
                  </a:schemeClr>
                </a:solidFill>
              </a:rPr>
              <a:t>任何</a:t>
            </a:r>
            <a:r>
              <a:rPr lang="zh-CN" altLang="en-US" sz="800" dirty="0">
                <a:solidFill>
                  <a:schemeClr val="bg1">
                    <a:lumMod val="50000"/>
                  </a:schemeClr>
                </a:solidFill>
              </a:rPr>
              <a:t>一方均可发送单向消息，无需对方响应</a:t>
            </a:r>
            <a:r>
              <a:rPr lang="zh-CN" altLang="en-US" sz="800" dirty="0" smtClean="0">
                <a:solidFill>
                  <a:schemeClr val="bg1">
                    <a:lumMod val="50000"/>
                  </a:schemeClr>
                </a:solidFill>
              </a:rPr>
              <a:t>。</a:t>
            </a:r>
            <a:endParaRPr lang="en-US" altLang="zh-CN" sz="800" dirty="0" smtClean="0">
              <a:solidFill>
                <a:schemeClr val="bg1">
                  <a:lumMod val="50000"/>
                </a:schemeClr>
              </a:solidFill>
            </a:endParaRPr>
          </a:p>
          <a:p>
            <a:pPr>
              <a:lnSpc>
                <a:spcPct val="120000"/>
              </a:lnSpc>
            </a:pPr>
            <a:endParaRPr lang="zh-CN" altLang="en-US" sz="800" dirty="0">
              <a:solidFill>
                <a:schemeClr val="bg1">
                  <a:lumMod val="50000"/>
                </a:schemeClr>
              </a:solidFill>
            </a:endParaRPr>
          </a:p>
          <a:p>
            <a:pPr>
              <a:lnSpc>
                <a:spcPct val="120000"/>
              </a:lnSpc>
            </a:pPr>
            <a:r>
              <a:rPr lang="zh-CN" altLang="en-US" sz="800" dirty="0">
                <a:solidFill>
                  <a:schemeClr val="bg1">
                    <a:lumMod val="50000"/>
                  </a:schemeClr>
                </a:solidFill>
              </a:rPr>
              <a:t>此外，连接的终止可通过以下几种方式实现</a:t>
            </a:r>
            <a:r>
              <a:rPr lang="zh-CN" altLang="en-US" sz="800" dirty="0" smtClean="0">
                <a:solidFill>
                  <a:schemeClr val="bg1">
                    <a:lumMod val="50000"/>
                  </a:schemeClr>
                </a:solidFill>
              </a:rPr>
              <a:t>：</a:t>
            </a:r>
            <a:endParaRPr lang="zh-CN" altLang="en-US" sz="800" dirty="0">
              <a:solidFill>
                <a:schemeClr val="bg1">
                  <a:lumMod val="50000"/>
                </a:schemeClr>
              </a:solidFill>
            </a:endParaRPr>
          </a:p>
          <a:p>
            <a:pPr marL="171450" indent="-171450">
              <a:lnSpc>
                <a:spcPct val="120000"/>
              </a:lnSpc>
              <a:buFont typeface="Arial" panose="020B0604020202020204" pitchFamily="34" charset="0"/>
              <a:buChar char="•"/>
            </a:pPr>
            <a:r>
              <a:rPr lang="zh-CN" altLang="en-US" sz="800" dirty="0">
                <a:solidFill>
                  <a:schemeClr val="bg1">
                    <a:lumMod val="50000"/>
                  </a:schemeClr>
                </a:solidFill>
              </a:rPr>
              <a:t>正常</a:t>
            </a:r>
            <a:r>
              <a:rPr lang="zh-CN" altLang="en-US" sz="800" dirty="0" smtClean="0">
                <a:solidFill>
                  <a:schemeClr val="bg1">
                    <a:lumMod val="50000"/>
                  </a:schemeClr>
                </a:solidFill>
              </a:rPr>
              <a:t>关闭</a:t>
            </a:r>
            <a:endParaRPr lang="en-US" altLang="zh-CN" sz="800" dirty="0" smtClean="0">
              <a:solidFill>
                <a:schemeClr val="bg1">
                  <a:lumMod val="50000"/>
                </a:schemeClr>
              </a:solidFill>
            </a:endParaRPr>
          </a:p>
          <a:p>
            <a:pPr>
              <a:lnSpc>
                <a:spcPct val="120000"/>
              </a:lnSpc>
            </a:pPr>
            <a:r>
              <a:rPr lang="zh-CN" altLang="en-US" sz="800" dirty="0" smtClean="0">
                <a:solidFill>
                  <a:schemeClr val="bg1">
                    <a:lumMod val="50000"/>
                  </a:schemeClr>
                </a:solidFill>
              </a:rPr>
              <a:t>通过</a:t>
            </a:r>
            <a:r>
              <a:rPr lang="zh-CN" altLang="en-US" sz="800" dirty="0">
                <a:solidFill>
                  <a:schemeClr val="bg1">
                    <a:lumMod val="50000"/>
                  </a:schemeClr>
                </a:solidFill>
              </a:rPr>
              <a:t>调用</a:t>
            </a:r>
            <a:r>
              <a:rPr lang="en-US" altLang="zh-CN" sz="800" dirty="0">
                <a:solidFill>
                  <a:schemeClr val="bg1">
                    <a:lumMod val="50000"/>
                  </a:schemeClr>
                </a:solidFill>
              </a:rPr>
              <a:t>close()</a:t>
            </a:r>
            <a:r>
              <a:rPr lang="zh-CN" altLang="en-US" sz="800" dirty="0">
                <a:solidFill>
                  <a:schemeClr val="bg1">
                    <a:lumMod val="50000"/>
                  </a:schemeClr>
                </a:solidFill>
              </a:rPr>
              <a:t>方法来实现。</a:t>
            </a:r>
          </a:p>
          <a:p>
            <a:pPr marL="171450" indent="-171450">
              <a:lnSpc>
                <a:spcPct val="120000"/>
              </a:lnSpc>
              <a:buFont typeface="Arial" panose="020B0604020202020204" pitchFamily="34" charset="0"/>
              <a:buChar char="•"/>
            </a:pPr>
            <a:r>
              <a:rPr lang="zh-CN" altLang="en-US" sz="800" dirty="0">
                <a:solidFill>
                  <a:schemeClr val="bg1">
                    <a:lumMod val="50000"/>
                  </a:schemeClr>
                </a:solidFill>
              </a:rPr>
              <a:t>传输断开</a:t>
            </a:r>
          </a:p>
          <a:p>
            <a:pPr>
              <a:lnSpc>
                <a:spcPct val="120000"/>
              </a:lnSpc>
            </a:pPr>
            <a:r>
              <a:rPr lang="zh-CN" altLang="en-US" sz="800" dirty="0">
                <a:solidFill>
                  <a:schemeClr val="bg1">
                    <a:lumMod val="50000"/>
                  </a:schemeClr>
                </a:solidFill>
              </a:rPr>
              <a:t>当通信通道丢失时，即会发生此情况。</a:t>
            </a:r>
          </a:p>
          <a:p>
            <a:pPr marL="171450" indent="-171450">
              <a:lnSpc>
                <a:spcPct val="120000"/>
              </a:lnSpc>
              <a:buFont typeface="Arial" panose="020B0604020202020204" pitchFamily="34" charset="0"/>
              <a:buChar char="•"/>
            </a:pPr>
            <a:r>
              <a:rPr lang="zh-CN" altLang="en-US" sz="800" dirty="0">
                <a:solidFill>
                  <a:schemeClr val="bg1">
                    <a:lumMod val="50000"/>
                  </a:schemeClr>
                </a:solidFill>
              </a:rPr>
              <a:t>错误条件</a:t>
            </a:r>
          </a:p>
          <a:p>
            <a:pPr>
              <a:lnSpc>
                <a:spcPct val="120000"/>
              </a:lnSpc>
            </a:pPr>
            <a:r>
              <a:rPr lang="zh-CN" altLang="en-US" sz="800" dirty="0">
                <a:solidFill>
                  <a:schemeClr val="bg1">
                    <a:lumMod val="50000"/>
                  </a:schemeClr>
                </a:solidFill>
              </a:rPr>
              <a:t>若遇到错误，也可能导致连接终止。</a:t>
            </a:r>
            <a:endParaRPr lang="zh-CN" altLang="en-US" sz="800" dirty="0">
              <a:solidFill>
                <a:schemeClr val="bg1">
                  <a:lumMod val="50000"/>
                </a:schemeClr>
              </a:solidFill>
            </a:endParaRPr>
          </a:p>
        </p:txBody>
      </p:sp>
      <p:pic>
        <p:nvPicPr>
          <p:cNvPr id="4" name="图片 3"/>
          <p:cNvPicPr>
            <a:picLocks noChangeAspect="1"/>
          </p:cNvPicPr>
          <p:nvPr/>
        </p:nvPicPr>
        <p:blipFill>
          <a:blip r:embed="rId2"/>
          <a:stretch>
            <a:fillRect/>
          </a:stretch>
        </p:blipFill>
        <p:spPr>
          <a:xfrm>
            <a:off x="4572000" y="1159092"/>
            <a:ext cx="3858359" cy="3455155"/>
          </a:xfrm>
          <a:prstGeom prst="rect">
            <a:avLst/>
          </a:prstGeom>
        </p:spPr>
      </p:pic>
    </p:spTree>
    <p:extLst>
      <p:ext uri="{BB962C8B-B14F-4D97-AF65-F5344CB8AC3E}">
        <p14:creationId xmlns:p14="http://schemas.microsoft.com/office/powerpoint/2010/main" val="196964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4"/>
          <p:cNvSpPr>
            <a:spLocks noChangeArrowheads="1"/>
          </p:cNvSpPr>
          <p:nvPr/>
        </p:nvSpPr>
        <p:spPr bwMode="auto">
          <a:xfrm>
            <a:off x="416159" y="1563638"/>
            <a:ext cx="357977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a:solidFill>
                  <a:schemeClr val="bg1">
                    <a:lumMod val="50000"/>
                  </a:schemeClr>
                </a:solidFill>
              </a:rPr>
              <a:t>MCP</a:t>
            </a:r>
            <a:r>
              <a:rPr lang="zh-CN" altLang="en-US" sz="800" dirty="0">
                <a:solidFill>
                  <a:schemeClr val="bg1">
                    <a:lumMod val="50000"/>
                  </a:schemeClr>
                </a:solidFill>
              </a:rPr>
              <a:t>服务器的设计将安全性作为核心考量。作为连接敏感系统（如数据库、文件存储和用户账户）的关键枢纽，</a:t>
            </a:r>
            <a:r>
              <a:rPr lang="en-US" altLang="zh-CN" sz="800" dirty="0">
                <a:solidFill>
                  <a:schemeClr val="bg1">
                    <a:lumMod val="50000"/>
                  </a:schemeClr>
                </a:solidFill>
              </a:rPr>
              <a:t>MCP</a:t>
            </a:r>
            <a:r>
              <a:rPr lang="zh-CN" altLang="en-US" sz="800" dirty="0">
                <a:solidFill>
                  <a:schemeClr val="bg1">
                    <a:lumMod val="50000"/>
                  </a:schemeClr>
                </a:solidFill>
              </a:rPr>
              <a:t>采用了多层次防护机制，包括严格的访问控制、数据加密传输和操作审计等功能，确保系统间的安全交互。这种纵深防御架构有效降低了潜在的安全风险。</a:t>
            </a:r>
            <a:endParaRPr lang="en-US" altLang="zh-CN" sz="800" dirty="0">
              <a:solidFill>
                <a:schemeClr val="bg1">
                  <a:lumMod val="50000"/>
                </a:schemeClr>
              </a:solidFill>
            </a:endParaRPr>
          </a:p>
        </p:txBody>
      </p:sp>
      <p:sp>
        <p:nvSpPr>
          <p:cNvPr id="24" name="Rectangle 24"/>
          <p:cNvSpPr>
            <a:spLocks noChangeArrowheads="1"/>
          </p:cNvSpPr>
          <p:nvPr/>
        </p:nvSpPr>
        <p:spPr bwMode="auto">
          <a:xfrm>
            <a:off x="416158" y="2374249"/>
            <a:ext cx="3579778" cy="1702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bg1">
                    <a:lumMod val="50000"/>
                  </a:schemeClr>
                </a:solidFill>
              </a:rPr>
              <a:t>身份验证与访问控制是</a:t>
            </a:r>
            <a:r>
              <a:rPr lang="en-US" altLang="zh-CN" sz="800" dirty="0">
                <a:solidFill>
                  <a:schemeClr val="bg1">
                    <a:lumMod val="50000"/>
                  </a:schemeClr>
                </a:solidFill>
              </a:rPr>
              <a:t>MCP</a:t>
            </a:r>
            <a:r>
              <a:rPr lang="zh-CN" altLang="en-US" sz="800" dirty="0">
                <a:solidFill>
                  <a:schemeClr val="bg1">
                    <a:lumMod val="50000"/>
                  </a:schemeClr>
                </a:solidFill>
              </a:rPr>
              <a:t>方法的固有特性。在</a:t>
            </a:r>
            <a:r>
              <a:rPr lang="en-US" altLang="zh-CN" sz="800" dirty="0">
                <a:solidFill>
                  <a:schemeClr val="bg1">
                    <a:lumMod val="50000"/>
                  </a:schemeClr>
                </a:solidFill>
              </a:rPr>
              <a:t>MCP</a:t>
            </a:r>
            <a:r>
              <a:rPr lang="zh-CN" altLang="en-US" sz="800" dirty="0">
                <a:solidFill>
                  <a:schemeClr val="bg1">
                    <a:lumMod val="50000"/>
                  </a:schemeClr>
                </a:solidFill>
              </a:rPr>
              <a:t>架构中，主机（即</a:t>
            </a:r>
            <a:r>
              <a:rPr lang="en-US" altLang="zh-CN" sz="800" dirty="0">
                <a:solidFill>
                  <a:schemeClr val="bg1">
                    <a:lumMod val="50000"/>
                  </a:schemeClr>
                </a:solidFill>
              </a:rPr>
              <a:t>AI</a:t>
            </a:r>
            <a:r>
              <a:rPr lang="zh-CN" altLang="en-US" sz="800" dirty="0">
                <a:solidFill>
                  <a:schemeClr val="bg1">
                    <a:lumMod val="50000"/>
                  </a:schemeClr>
                </a:solidFill>
              </a:rPr>
              <a:t>端）并不会自动获得对任何服务器的访问权限，而是必须由用户或系统显式授权建立连接。许多</a:t>
            </a:r>
            <a:r>
              <a:rPr lang="en-US" altLang="zh-CN" sz="800" dirty="0">
                <a:solidFill>
                  <a:schemeClr val="bg1">
                    <a:lumMod val="50000"/>
                  </a:schemeClr>
                </a:solidFill>
              </a:rPr>
              <a:t>MCP</a:t>
            </a:r>
            <a:r>
              <a:rPr lang="zh-CN" altLang="en-US" sz="800" dirty="0">
                <a:solidFill>
                  <a:schemeClr val="bg1">
                    <a:lumMod val="50000"/>
                  </a:schemeClr>
                </a:solidFill>
              </a:rPr>
              <a:t>实现遵循零信任原则：即便连接建立，</a:t>
            </a:r>
            <a:r>
              <a:rPr lang="en-US" altLang="zh-CN" sz="800" dirty="0">
                <a:solidFill>
                  <a:schemeClr val="bg1">
                    <a:lumMod val="50000"/>
                  </a:schemeClr>
                </a:solidFill>
              </a:rPr>
              <a:t>AI</a:t>
            </a:r>
            <a:r>
              <a:rPr lang="zh-CN" altLang="en-US" sz="800" dirty="0">
                <a:solidFill>
                  <a:schemeClr val="bg1">
                    <a:lumMod val="50000"/>
                  </a:schemeClr>
                </a:solidFill>
              </a:rPr>
              <a:t>也只能执行服务器公开的特定方法，并且这些方法自身会执行权限检查</a:t>
            </a:r>
            <a:r>
              <a:rPr lang="zh-CN" altLang="en-US" sz="800" dirty="0" smtClean="0">
                <a:solidFill>
                  <a:schemeClr val="bg1">
                    <a:lumMod val="50000"/>
                  </a:schemeClr>
                </a:solidFill>
              </a:rPr>
              <a:t>。</a:t>
            </a:r>
            <a:endParaRPr lang="en-US" altLang="zh-CN" sz="800" dirty="0" smtClean="0">
              <a:solidFill>
                <a:schemeClr val="bg1">
                  <a:lumMod val="50000"/>
                </a:schemeClr>
              </a:solidFill>
            </a:endParaRPr>
          </a:p>
          <a:p>
            <a:pPr>
              <a:lnSpc>
                <a:spcPct val="120000"/>
              </a:lnSpc>
              <a:spcBef>
                <a:spcPts val="300"/>
              </a:spcBef>
            </a:pPr>
            <a:endParaRPr lang="zh-CN" altLang="en-US" sz="800" dirty="0">
              <a:solidFill>
                <a:schemeClr val="bg1">
                  <a:lumMod val="50000"/>
                </a:schemeClr>
              </a:solidFill>
            </a:endParaRPr>
          </a:p>
          <a:p>
            <a:pPr>
              <a:lnSpc>
                <a:spcPct val="120000"/>
              </a:lnSpc>
              <a:spcBef>
                <a:spcPts val="300"/>
              </a:spcBef>
            </a:pPr>
            <a:r>
              <a:rPr lang="zh-CN" altLang="en-US" sz="800" dirty="0">
                <a:solidFill>
                  <a:schemeClr val="bg1">
                    <a:lumMod val="50000"/>
                  </a:schemeClr>
                </a:solidFill>
              </a:rPr>
              <a:t>例如，一个日历</a:t>
            </a:r>
            <a:r>
              <a:rPr lang="en-US" altLang="zh-CN" sz="800" dirty="0">
                <a:solidFill>
                  <a:schemeClr val="bg1">
                    <a:lumMod val="50000"/>
                  </a:schemeClr>
                </a:solidFill>
              </a:rPr>
              <a:t>MCP</a:t>
            </a:r>
            <a:r>
              <a:rPr lang="zh-CN" altLang="en-US" sz="800" dirty="0">
                <a:solidFill>
                  <a:schemeClr val="bg1">
                    <a:lumMod val="50000"/>
                  </a:schemeClr>
                </a:solidFill>
              </a:rPr>
              <a:t>服务器可能会提供一个创建事件（</a:t>
            </a:r>
            <a:r>
              <a:rPr lang="en-US" altLang="zh-CN" sz="800" dirty="0">
                <a:solidFill>
                  <a:schemeClr val="bg1">
                    <a:lumMod val="50000"/>
                  </a:schemeClr>
                </a:solidFill>
              </a:rPr>
              <a:t>createEvent</a:t>
            </a:r>
            <a:r>
              <a:rPr lang="zh-CN" altLang="en-US" sz="800" dirty="0">
                <a:solidFill>
                  <a:schemeClr val="bg1">
                    <a:lumMod val="50000"/>
                  </a:schemeClr>
                </a:solidFill>
              </a:rPr>
              <a:t>）的方法，但在实际向日历添加事件之前，内部需要进行用户确认。外部服务的凭据（如</a:t>
            </a:r>
            <a:r>
              <a:rPr lang="en-US" altLang="zh-CN" sz="800" dirty="0">
                <a:solidFill>
                  <a:schemeClr val="bg1">
                    <a:lumMod val="50000"/>
                  </a:schemeClr>
                </a:solidFill>
              </a:rPr>
              <a:t>API</a:t>
            </a:r>
            <a:r>
              <a:rPr lang="zh-CN" altLang="en-US" sz="800" dirty="0">
                <a:solidFill>
                  <a:schemeClr val="bg1">
                    <a:lumMod val="50000"/>
                  </a:schemeClr>
                </a:solidFill>
              </a:rPr>
              <a:t>密钥、密码、令牌）绝不会传递给</a:t>
            </a:r>
            <a:r>
              <a:rPr lang="en-US" altLang="zh-CN" sz="800" dirty="0">
                <a:solidFill>
                  <a:schemeClr val="bg1">
                    <a:lumMod val="50000"/>
                  </a:schemeClr>
                </a:solidFill>
              </a:rPr>
              <a:t>AI</a:t>
            </a:r>
            <a:r>
              <a:rPr lang="zh-CN" altLang="en-US" sz="800" dirty="0">
                <a:solidFill>
                  <a:schemeClr val="bg1">
                    <a:lumMod val="50000"/>
                  </a:schemeClr>
                </a:solidFill>
              </a:rPr>
              <a:t>模型；相反，它们会被安全地存储在</a:t>
            </a:r>
            <a:r>
              <a:rPr lang="en-US" altLang="zh-CN" sz="800" dirty="0">
                <a:solidFill>
                  <a:schemeClr val="bg1">
                    <a:lumMod val="50000"/>
                  </a:schemeClr>
                </a:solidFill>
              </a:rPr>
              <a:t>MCP</a:t>
            </a:r>
            <a:r>
              <a:rPr lang="zh-CN" altLang="en-US" sz="800" dirty="0">
                <a:solidFill>
                  <a:schemeClr val="bg1">
                    <a:lumMod val="50000"/>
                  </a:schemeClr>
                </a:solidFill>
              </a:rPr>
              <a:t>服务器端，并在与外部</a:t>
            </a:r>
            <a:r>
              <a:rPr lang="en-US" altLang="zh-CN" sz="800" dirty="0">
                <a:solidFill>
                  <a:schemeClr val="bg1">
                    <a:lumMod val="50000"/>
                  </a:schemeClr>
                </a:solidFill>
              </a:rPr>
              <a:t>API</a:t>
            </a:r>
            <a:r>
              <a:rPr lang="zh-CN" altLang="en-US" sz="800" dirty="0">
                <a:solidFill>
                  <a:schemeClr val="bg1">
                    <a:lumMod val="50000"/>
                  </a:schemeClr>
                </a:solidFill>
              </a:rPr>
              <a:t>通信时由服务器使用。这意味着，即便 </a:t>
            </a:r>
            <a:r>
              <a:rPr lang="en-US" altLang="zh-CN" sz="800" dirty="0">
                <a:solidFill>
                  <a:schemeClr val="bg1">
                    <a:lumMod val="50000"/>
                  </a:schemeClr>
                </a:solidFill>
              </a:rPr>
              <a:t>AI</a:t>
            </a:r>
            <a:r>
              <a:rPr lang="zh-CN" altLang="en-US" sz="800" dirty="0">
                <a:solidFill>
                  <a:schemeClr val="bg1">
                    <a:lumMod val="50000"/>
                  </a:schemeClr>
                </a:solidFill>
              </a:rPr>
              <a:t>的内存以某种方式被暴露，其中也不会包含原始凭证</a:t>
            </a:r>
            <a:r>
              <a:rPr lang="en-US" altLang="zh-CN" sz="800" dirty="0">
                <a:solidFill>
                  <a:schemeClr val="bg1">
                    <a:lumMod val="50000"/>
                  </a:schemeClr>
                </a:solidFill>
              </a:rPr>
              <a:t>——</a:t>
            </a:r>
            <a:r>
              <a:rPr lang="zh-CN" altLang="en-US" sz="800" dirty="0">
                <a:solidFill>
                  <a:schemeClr val="bg1">
                    <a:lumMod val="50000"/>
                  </a:schemeClr>
                </a:solidFill>
              </a:rPr>
              <a:t>这与过去有时直接将</a:t>
            </a:r>
            <a:r>
              <a:rPr lang="en-US" altLang="zh-CN" sz="800" dirty="0">
                <a:solidFill>
                  <a:schemeClr val="bg1">
                    <a:lumMod val="50000"/>
                  </a:schemeClr>
                </a:solidFill>
              </a:rPr>
              <a:t>API</a:t>
            </a:r>
            <a:r>
              <a:rPr lang="zh-CN" altLang="en-US" sz="800" dirty="0">
                <a:solidFill>
                  <a:schemeClr val="bg1">
                    <a:lumMod val="50000"/>
                  </a:schemeClr>
                </a:solidFill>
              </a:rPr>
              <a:t>密钥提供给 </a:t>
            </a:r>
            <a:r>
              <a:rPr lang="en-US" altLang="zh-CN" sz="800" dirty="0">
                <a:solidFill>
                  <a:schemeClr val="bg1">
                    <a:lumMod val="50000"/>
                  </a:schemeClr>
                </a:solidFill>
              </a:rPr>
              <a:t>AI</a:t>
            </a:r>
            <a:r>
              <a:rPr lang="zh-CN" altLang="en-US" sz="800" dirty="0">
                <a:solidFill>
                  <a:schemeClr val="bg1">
                    <a:lumMod val="50000"/>
                  </a:schemeClr>
                </a:solidFill>
              </a:rPr>
              <a:t>的方法相比，是一个显著的安全改进。</a:t>
            </a:r>
            <a:endParaRPr lang="en-US" altLang="zh-CN" sz="800" dirty="0">
              <a:solidFill>
                <a:schemeClr val="bg1">
                  <a:lumMod val="50000"/>
                </a:schemeClr>
              </a:solidFill>
            </a:endParaRPr>
          </a:p>
        </p:txBody>
      </p:sp>
      <p:sp>
        <p:nvSpPr>
          <p:cNvPr id="29"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四、</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的安全性</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30" name="组合 29"/>
          <p:cNvGrpSpPr/>
          <p:nvPr/>
        </p:nvGrpSpPr>
        <p:grpSpPr>
          <a:xfrm>
            <a:off x="416158" y="699542"/>
            <a:ext cx="899592" cy="56017"/>
            <a:chOff x="0" y="2842590"/>
            <a:chExt cx="7054752" cy="89199"/>
          </a:xfrm>
        </p:grpSpPr>
        <p:sp>
          <p:nvSpPr>
            <p:cNvPr id="33" name="矩形 32"/>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1450969" y="570584"/>
            <a:ext cx="1803699"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4.1 </a:t>
            </a:r>
            <a:r>
              <a:rPr lang="zh-CN" altLang="en-US" sz="1200" b="1" dirty="0">
                <a:solidFill>
                  <a:srgbClr val="333333">
                    <a:lumMod val="75000"/>
                    <a:lumOff val="25000"/>
                  </a:srgbClr>
                </a:solidFill>
              </a:rPr>
              <a:t>身份验证和访问控制</a:t>
            </a:r>
          </a:p>
        </p:txBody>
      </p:sp>
      <p:graphicFrame>
        <p:nvGraphicFramePr>
          <p:cNvPr id="37" name="图表 36"/>
          <p:cNvGraphicFramePr/>
          <p:nvPr>
            <p:extLst>
              <p:ext uri="{D42A27DB-BD31-4B8C-83A1-F6EECF244321}">
                <p14:modId xmlns:p14="http://schemas.microsoft.com/office/powerpoint/2010/main" val="194516544"/>
              </p:ext>
            </p:extLst>
          </p:nvPr>
        </p:nvGraphicFramePr>
        <p:xfrm>
          <a:off x="4958959" y="1197104"/>
          <a:ext cx="2375209" cy="2442734"/>
        </p:xfrm>
        <a:graphic>
          <a:graphicData uri="http://schemas.openxmlformats.org/drawingml/2006/chart">
            <c:chart xmlns:c="http://schemas.openxmlformats.org/drawingml/2006/chart" xmlns:r="http://schemas.openxmlformats.org/officeDocument/2006/relationships" r:id="rId2"/>
          </a:graphicData>
        </a:graphic>
      </p:graphicFrame>
      <p:grpSp>
        <p:nvGrpSpPr>
          <p:cNvPr id="38" name="组合 37"/>
          <p:cNvGrpSpPr/>
          <p:nvPr/>
        </p:nvGrpSpPr>
        <p:grpSpPr>
          <a:xfrm>
            <a:off x="5148064" y="1635646"/>
            <a:ext cx="2547199" cy="2547985"/>
            <a:chOff x="3491329" y="1261482"/>
            <a:chExt cx="3006725" cy="3006726"/>
          </a:xfrm>
        </p:grpSpPr>
        <p:grpSp>
          <p:nvGrpSpPr>
            <p:cNvPr id="39" name="组合 38"/>
            <p:cNvGrpSpPr/>
            <p:nvPr/>
          </p:nvGrpSpPr>
          <p:grpSpPr>
            <a:xfrm rot="900000">
              <a:off x="3491329" y="1261482"/>
              <a:ext cx="3006725" cy="3006726"/>
              <a:chOff x="3491329" y="1261482"/>
              <a:chExt cx="3006725" cy="3006726"/>
            </a:xfrm>
          </p:grpSpPr>
          <p:grpSp>
            <p:nvGrpSpPr>
              <p:cNvPr id="41" name="组合 40"/>
              <p:cNvGrpSpPr/>
              <p:nvPr/>
            </p:nvGrpSpPr>
            <p:grpSpPr>
              <a:xfrm>
                <a:off x="5015329" y="2787070"/>
                <a:ext cx="1482725" cy="1481138"/>
                <a:chOff x="4549776" y="2547938"/>
                <a:chExt cx="1482725" cy="1481138"/>
              </a:xfrm>
            </p:grpSpPr>
            <p:sp>
              <p:nvSpPr>
                <p:cNvPr id="43"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0"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0" name="Freeform 19"/>
          <p:cNvSpPr>
            <a:spLocks noEditPoints="1"/>
          </p:cNvSpPr>
          <p:nvPr/>
        </p:nvSpPr>
        <p:spPr bwMode="auto">
          <a:xfrm>
            <a:off x="5961631" y="2236312"/>
            <a:ext cx="397174" cy="364317"/>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4"/>
          <p:cNvSpPr>
            <a:spLocks noChangeArrowheads="1"/>
          </p:cNvSpPr>
          <p:nvPr/>
        </p:nvSpPr>
        <p:spPr bwMode="auto">
          <a:xfrm>
            <a:off x="528607" y="1851670"/>
            <a:ext cx="4527495" cy="183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a:ln w="6350">
                  <a:noFill/>
                </a:ln>
                <a:solidFill>
                  <a:schemeClr val="bg1">
                    <a:lumMod val="50000"/>
                  </a:schemeClr>
                </a:solidFill>
                <a:latin typeface="+mn-ea"/>
              </a:rPr>
              <a:t>MCP</a:t>
            </a:r>
            <a:r>
              <a:rPr lang="zh-CN" altLang="en-US" sz="800" dirty="0">
                <a:ln w="6350">
                  <a:noFill/>
                </a:ln>
                <a:solidFill>
                  <a:schemeClr val="bg1">
                    <a:lumMod val="50000"/>
                  </a:schemeClr>
                </a:solidFill>
                <a:latin typeface="+mn-ea"/>
              </a:rPr>
              <a:t>服务器通常运行在受控环境中，往往位于用户的本地设备或可信赖的云环境里，而非作为开放的公共端点。这种“本地优先”的策略显著缩小了攻击面：例如，当</a:t>
            </a:r>
            <a:r>
              <a:rPr lang="en-US" altLang="zh-CN" sz="800" dirty="0">
                <a:ln w="6350">
                  <a:noFill/>
                </a:ln>
                <a:solidFill>
                  <a:schemeClr val="bg1">
                    <a:lumMod val="50000"/>
                  </a:schemeClr>
                </a:solidFill>
                <a:latin typeface="+mn-ea"/>
              </a:rPr>
              <a:t>MCP</a:t>
            </a:r>
            <a:r>
              <a:rPr lang="zh-CN" altLang="en-US" sz="800" dirty="0">
                <a:ln w="6350">
                  <a:noFill/>
                </a:ln>
                <a:solidFill>
                  <a:schemeClr val="bg1">
                    <a:lumMod val="50000"/>
                  </a:schemeClr>
                </a:solidFill>
                <a:latin typeface="+mn-ea"/>
              </a:rPr>
              <a:t>服务器绑定到本地主机时，互联网上的恶意攻击者就无法直接对其发起查询。若使用远程</a:t>
            </a:r>
            <a:r>
              <a:rPr lang="en-US" altLang="zh-CN" sz="800" dirty="0">
                <a:ln w="6350">
                  <a:noFill/>
                </a:ln>
                <a:solidFill>
                  <a:schemeClr val="bg1">
                    <a:lumMod val="50000"/>
                  </a:schemeClr>
                </a:solidFill>
                <a:latin typeface="+mn-ea"/>
              </a:rPr>
              <a:t>MCP</a:t>
            </a:r>
            <a:r>
              <a:rPr lang="zh-CN" altLang="en-US" sz="800" dirty="0">
                <a:ln w="6350">
                  <a:noFill/>
                </a:ln>
                <a:solidFill>
                  <a:schemeClr val="bg1">
                    <a:lumMod val="50000"/>
                  </a:schemeClr>
                </a:solidFill>
                <a:latin typeface="+mn-ea"/>
              </a:rPr>
              <a:t>服务器，则应像保护任何其他</a:t>
            </a:r>
            <a:r>
              <a:rPr lang="en-US" altLang="zh-CN" sz="800" dirty="0">
                <a:ln w="6350">
                  <a:noFill/>
                </a:ln>
                <a:solidFill>
                  <a:schemeClr val="bg1">
                    <a:lumMod val="50000"/>
                  </a:schemeClr>
                </a:solidFill>
                <a:latin typeface="+mn-ea"/>
              </a:rPr>
              <a:t>API</a:t>
            </a:r>
            <a:r>
              <a:rPr lang="zh-CN" altLang="en-US" sz="800" dirty="0">
                <a:ln w="6350">
                  <a:noFill/>
                </a:ln>
                <a:solidFill>
                  <a:schemeClr val="bg1">
                    <a:lumMod val="50000"/>
                  </a:schemeClr>
                </a:solidFill>
                <a:latin typeface="+mn-ea"/>
              </a:rPr>
              <a:t>一样对其进行严格防护</a:t>
            </a:r>
            <a:r>
              <a:rPr lang="en-US" altLang="zh-CN" sz="800" dirty="0">
                <a:ln w="6350">
                  <a:noFill/>
                </a:ln>
                <a:solidFill>
                  <a:schemeClr val="bg1">
                    <a:lumMod val="50000"/>
                  </a:schemeClr>
                </a:solidFill>
                <a:latin typeface="+mn-ea"/>
              </a:rPr>
              <a:t>——</a:t>
            </a:r>
            <a:r>
              <a:rPr lang="zh-CN" altLang="en-US" sz="800" dirty="0">
                <a:ln w="6350">
                  <a:noFill/>
                </a:ln>
                <a:solidFill>
                  <a:schemeClr val="bg1">
                    <a:lumMod val="50000"/>
                  </a:schemeClr>
                </a:solidFill>
                <a:latin typeface="+mn-ea"/>
              </a:rPr>
              <a:t>通常采用传输层安全（</a:t>
            </a:r>
            <a:r>
              <a:rPr lang="en-US" altLang="zh-CN" sz="800" dirty="0">
                <a:ln w="6350">
                  <a:noFill/>
                </a:ln>
                <a:solidFill>
                  <a:schemeClr val="bg1">
                    <a:lumMod val="50000"/>
                  </a:schemeClr>
                </a:solidFill>
                <a:latin typeface="+mn-ea"/>
              </a:rPr>
              <a:t>TLS</a:t>
            </a:r>
            <a:r>
              <a:rPr lang="zh-CN" altLang="en-US" sz="800" dirty="0">
                <a:ln w="6350">
                  <a:noFill/>
                </a:ln>
                <a:solidFill>
                  <a:schemeClr val="bg1">
                    <a:lumMod val="50000"/>
                  </a:schemeClr>
                </a:solidFill>
                <a:latin typeface="+mn-ea"/>
              </a:rPr>
              <a:t>）加密技术（即</a:t>
            </a:r>
            <a:r>
              <a:rPr lang="en-US" altLang="zh-CN" sz="800" dirty="0">
                <a:ln w="6350">
                  <a:noFill/>
                </a:ln>
                <a:solidFill>
                  <a:schemeClr val="bg1">
                    <a:lumMod val="50000"/>
                  </a:schemeClr>
                </a:solidFill>
                <a:latin typeface="+mn-ea"/>
              </a:rPr>
              <a:t>HTTPS</a:t>
            </a:r>
            <a:r>
              <a:rPr lang="zh-CN" altLang="en-US" sz="800" dirty="0">
                <a:ln w="6350">
                  <a:noFill/>
                </a:ln>
                <a:solidFill>
                  <a:schemeClr val="bg1">
                    <a:lumMod val="50000"/>
                  </a:schemeClr>
                </a:solidFill>
                <a:latin typeface="+mn-ea"/>
              </a:rPr>
              <a:t>协议），并要求客户端使用身份验证令牌进行访问。</a:t>
            </a:r>
          </a:p>
          <a:p>
            <a:pPr>
              <a:lnSpc>
                <a:spcPct val="120000"/>
              </a:lnSpc>
              <a:spcBef>
                <a:spcPts val="300"/>
              </a:spcBef>
            </a:pPr>
            <a:endParaRPr lang="zh-CN" altLang="en-US" sz="800" dirty="0">
              <a:ln w="6350">
                <a:noFill/>
              </a:ln>
              <a:solidFill>
                <a:schemeClr val="bg1">
                  <a:lumMod val="50000"/>
                </a:schemeClr>
              </a:solidFill>
              <a:latin typeface="+mn-ea"/>
            </a:endParaRPr>
          </a:p>
          <a:p>
            <a:pPr>
              <a:lnSpc>
                <a:spcPct val="120000"/>
              </a:lnSpc>
              <a:spcBef>
                <a:spcPts val="300"/>
              </a:spcBef>
            </a:pPr>
            <a:r>
              <a:rPr lang="zh-CN" altLang="en-US" sz="800" dirty="0">
                <a:ln w="6350">
                  <a:noFill/>
                </a:ln>
                <a:solidFill>
                  <a:schemeClr val="bg1">
                    <a:lumMod val="50000"/>
                  </a:schemeClr>
                </a:solidFill>
                <a:latin typeface="+mn-ea"/>
              </a:rPr>
              <a:t>在企业环境中，</a:t>
            </a:r>
            <a:r>
              <a:rPr lang="en-US" altLang="zh-CN" sz="800" dirty="0">
                <a:ln w="6350">
                  <a:noFill/>
                </a:ln>
                <a:solidFill>
                  <a:schemeClr val="bg1">
                    <a:lumMod val="50000"/>
                  </a:schemeClr>
                </a:solidFill>
                <a:latin typeface="+mn-ea"/>
              </a:rPr>
              <a:t>MCP</a:t>
            </a:r>
            <a:r>
              <a:rPr lang="zh-CN" altLang="en-US" sz="800" dirty="0">
                <a:ln w="6350">
                  <a:noFill/>
                </a:ln>
                <a:solidFill>
                  <a:schemeClr val="bg1">
                    <a:lumMod val="50000"/>
                  </a:schemeClr>
                </a:solidFill>
                <a:latin typeface="+mn-ea"/>
              </a:rPr>
              <a:t>服务器能够与现有的安全体系无缝集成。例如，利用</a:t>
            </a:r>
            <a:r>
              <a:rPr lang="en-US" altLang="zh-CN" sz="800" dirty="0">
                <a:ln w="6350">
                  <a:noFill/>
                </a:ln>
                <a:solidFill>
                  <a:schemeClr val="bg1">
                    <a:lumMod val="50000"/>
                  </a:schemeClr>
                </a:solidFill>
                <a:latin typeface="+mn-ea"/>
              </a:rPr>
              <a:t>OAuth 2.0</a:t>
            </a:r>
            <a:r>
              <a:rPr lang="zh-CN" altLang="en-US" sz="800" dirty="0">
                <a:ln w="6350">
                  <a:noFill/>
                </a:ln>
                <a:solidFill>
                  <a:schemeClr val="bg1">
                    <a:lumMod val="50000"/>
                  </a:schemeClr>
                </a:solidFill>
                <a:latin typeface="+mn-ea"/>
              </a:rPr>
              <a:t>或</a:t>
            </a:r>
            <a:r>
              <a:rPr lang="en-US" altLang="zh-CN" sz="800" dirty="0">
                <a:ln w="6350">
                  <a:noFill/>
                </a:ln>
                <a:solidFill>
                  <a:schemeClr val="bg1">
                    <a:lumMod val="50000"/>
                  </a:schemeClr>
                </a:solidFill>
                <a:latin typeface="+mn-ea"/>
              </a:rPr>
              <a:t>JWT</a:t>
            </a:r>
            <a:r>
              <a:rPr lang="zh-CN" altLang="en-US" sz="800" dirty="0">
                <a:ln w="6350">
                  <a:noFill/>
                </a:ln>
                <a:solidFill>
                  <a:schemeClr val="bg1">
                    <a:lumMod val="50000"/>
                  </a:schemeClr>
                </a:solidFill>
                <a:latin typeface="+mn-ea"/>
              </a:rPr>
              <a:t>（</a:t>
            </a:r>
            <a:r>
              <a:rPr lang="en-US" altLang="zh-CN" sz="800" dirty="0">
                <a:ln w="6350">
                  <a:noFill/>
                </a:ln>
                <a:solidFill>
                  <a:schemeClr val="bg1">
                    <a:lumMod val="50000"/>
                  </a:schemeClr>
                </a:solidFill>
                <a:latin typeface="+mn-ea"/>
              </a:rPr>
              <a:t>JSON Web Tokens</a:t>
            </a:r>
            <a:r>
              <a:rPr lang="zh-CN" altLang="en-US" sz="800" dirty="0">
                <a:ln w="6350">
                  <a:noFill/>
                </a:ln>
                <a:solidFill>
                  <a:schemeClr val="bg1">
                    <a:lumMod val="50000"/>
                  </a:schemeClr>
                </a:solidFill>
                <a:latin typeface="+mn-ea"/>
              </a:rPr>
              <a:t>）对</a:t>
            </a:r>
            <a:r>
              <a:rPr lang="en-US" altLang="zh-CN" sz="800" dirty="0">
                <a:ln w="6350">
                  <a:noFill/>
                </a:ln>
                <a:solidFill>
                  <a:schemeClr val="bg1">
                    <a:lumMod val="50000"/>
                  </a:schemeClr>
                </a:solidFill>
                <a:latin typeface="+mn-ea"/>
              </a:rPr>
              <a:t>AI</a:t>
            </a:r>
            <a:r>
              <a:rPr lang="zh-CN" altLang="en-US" sz="800" dirty="0">
                <a:ln w="6350">
                  <a:noFill/>
                </a:ln>
                <a:solidFill>
                  <a:schemeClr val="bg1">
                    <a:lumMod val="50000"/>
                  </a:schemeClr>
                </a:solidFill>
                <a:latin typeface="+mn-ea"/>
              </a:rPr>
              <a:t>客户端进行身份认证，同时实施基于角色的访问控制（</a:t>
            </a:r>
            <a:r>
              <a:rPr lang="en-US" altLang="zh-CN" sz="800" dirty="0">
                <a:ln w="6350">
                  <a:noFill/>
                </a:ln>
                <a:solidFill>
                  <a:schemeClr val="bg1">
                    <a:lumMod val="50000"/>
                  </a:schemeClr>
                </a:solidFill>
                <a:latin typeface="+mn-ea"/>
              </a:rPr>
              <a:t>RBAC</a:t>
            </a:r>
            <a:r>
              <a:rPr lang="zh-CN" altLang="en-US" sz="800" dirty="0">
                <a:ln w="6350">
                  <a:noFill/>
                </a:ln>
                <a:solidFill>
                  <a:schemeClr val="bg1">
                    <a:lumMod val="50000"/>
                  </a:schemeClr>
                </a:solidFill>
                <a:latin typeface="+mn-ea"/>
              </a:rPr>
              <a:t>），以确保不同</a:t>
            </a:r>
            <a:r>
              <a:rPr lang="en-US" altLang="zh-CN" sz="800" dirty="0">
                <a:ln w="6350">
                  <a:noFill/>
                </a:ln>
                <a:solidFill>
                  <a:schemeClr val="bg1">
                    <a:lumMod val="50000"/>
                  </a:schemeClr>
                </a:solidFill>
                <a:latin typeface="+mn-ea"/>
              </a:rPr>
              <a:t>AI</a:t>
            </a:r>
            <a:r>
              <a:rPr lang="zh-CN" altLang="en-US" sz="800" dirty="0">
                <a:ln w="6350">
                  <a:noFill/>
                </a:ln>
                <a:solidFill>
                  <a:schemeClr val="bg1">
                    <a:lumMod val="50000"/>
                  </a:schemeClr>
                </a:solidFill>
                <a:latin typeface="+mn-ea"/>
              </a:rPr>
              <a:t>智能体拥有各自恰当的权限范围。配置完善的</a:t>
            </a:r>
            <a:r>
              <a:rPr lang="en-US" altLang="zh-CN" sz="800" dirty="0">
                <a:ln w="6350">
                  <a:noFill/>
                </a:ln>
                <a:solidFill>
                  <a:schemeClr val="bg1">
                    <a:lumMod val="50000"/>
                  </a:schemeClr>
                </a:solidFill>
                <a:latin typeface="+mn-ea"/>
              </a:rPr>
              <a:t>MCP</a:t>
            </a:r>
            <a:r>
              <a:rPr lang="zh-CN" altLang="en-US" sz="800" dirty="0">
                <a:ln w="6350">
                  <a:noFill/>
                </a:ln>
                <a:solidFill>
                  <a:schemeClr val="bg1">
                    <a:lumMod val="50000"/>
                  </a:schemeClr>
                </a:solidFill>
                <a:latin typeface="+mn-ea"/>
              </a:rPr>
              <a:t>服务器还会实现详细的审计日志记录功能，精准记录每一次请求及其对应的操作行为。这些日志对于满足法规遵从性检查及开展安全审计工作至关重要</a:t>
            </a:r>
            <a:r>
              <a:rPr lang="en-US" altLang="zh-CN" sz="800" dirty="0">
                <a:ln w="6350">
                  <a:noFill/>
                </a:ln>
                <a:solidFill>
                  <a:schemeClr val="bg1">
                    <a:lumMod val="50000"/>
                  </a:schemeClr>
                </a:solidFill>
                <a:latin typeface="+mn-ea"/>
              </a:rPr>
              <a:t>——</a:t>
            </a:r>
            <a:r>
              <a:rPr lang="zh-CN" altLang="en-US" sz="800" dirty="0">
                <a:ln w="6350">
                  <a:noFill/>
                </a:ln>
                <a:solidFill>
                  <a:schemeClr val="bg1">
                    <a:lumMod val="50000"/>
                  </a:schemeClr>
                </a:solidFill>
                <a:latin typeface="+mn-ea"/>
              </a:rPr>
              <a:t>它们不仅能帮助追踪</a:t>
            </a:r>
            <a:r>
              <a:rPr lang="en-US" altLang="zh-CN" sz="800" dirty="0">
                <a:ln w="6350">
                  <a:noFill/>
                </a:ln>
                <a:solidFill>
                  <a:schemeClr val="bg1">
                    <a:lumMod val="50000"/>
                  </a:schemeClr>
                </a:solidFill>
                <a:latin typeface="+mn-ea"/>
              </a:rPr>
              <a:t>AI</a:t>
            </a:r>
            <a:r>
              <a:rPr lang="zh-CN" altLang="en-US" sz="800" dirty="0">
                <a:ln w="6350">
                  <a:noFill/>
                </a:ln>
                <a:solidFill>
                  <a:schemeClr val="bg1">
                    <a:lumMod val="50000"/>
                  </a:schemeClr>
                </a:solidFill>
                <a:latin typeface="+mn-ea"/>
              </a:rPr>
              <a:t>启动的各项活动、及时发现任何异常或滥用情况，还能有力证明企业已对相关法规要求进行了有效管控。</a:t>
            </a:r>
            <a:endParaRPr lang="en-US" altLang="zh-CN" sz="600" dirty="0">
              <a:solidFill>
                <a:schemeClr val="bg1">
                  <a:lumMod val="50000"/>
                </a:schemeClr>
              </a:solidFill>
              <a:latin typeface="+mn-ea"/>
            </a:endParaRPr>
          </a:p>
        </p:txBody>
      </p:sp>
      <p:sp>
        <p:nvSpPr>
          <p:cNvPr id="29"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四、</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的安全性</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30" name="组合 29"/>
          <p:cNvGrpSpPr/>
          <p:nvPr/>
        </p:nvGrpSpPr>
        <p:grpSpPr>
          <a:xfrm>
            <a:off x="416158" y="699542"/>
            <a:ext cx="899592" cy="56017"/>
            <a:chOff x="0" y="2842590"/>
            <a:chExt cx="7054752" cy="89199"/>
          </a:xfrm>
        </p:grpSpPr>
        <p:sp>
          <p:nvSpPr>
            <p:cNvPr id="33" name="矩形 32"/>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1450969" y="570584"/>
            <a:ext cx="1034257"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4.2 </a:t>
            </a:r>
            <a:r>
              <a:rPr lang="zh-CN" altLang="en-US" sz="1200" b="1" dirty="0">
                <a:solidFill>
                  <a:srgbClr val="333333">
                    <a:lumMod val="75000"/>
                    <a:lumOff val="25000"/>
                  </a:srgbClr>
                </a:solidFill>
              </a:rPr>
              <a:t>环境信任</a:t>
            </a:r>
          </a:p>
        </p:txBody>
      </p:sp>
      <p:sp>
        <p:nvSpPr>
          <p:cNvPr id="11" name="Freeform 5"/>
          <p:cNvSpPr/>
          <p:nvPr/>
        </p:nvSpPr>
        <p:spPr bwMode="auto">
          <a:xfrm>
            <a:off x="6014313" y="2119315"/>
            <a:ext cx="373015" cy="754741"/>
          </a:xfrm>
          <a:custGeom>
            <a:avLst/>
            <a:gdLst>
              <a:gd name="T0" fmla="*/ 8 w 112"/>
              <a:gd name="T1" fmla="*/ 0 h 226"/>
              <a:gd name="T2" fmla="*/ 15 w 112"/>
              <a:gd name="T3" fmla="*/ 126 h 226"/>
              <a:gd name="T4" fmla="*/ 61 w 112"/>
              <a:gd name="T5" fmla="*/ 226 h 226"/>
              <a:gd name="T6" fmla="*/ 112 w 112"/>
              <a:gd name="T7" fmla="*/ 226 h 226"/>
              <a:gd name="T8" fmla="*/ 71 w 112"/>
              <a:gd name="T9" fmla="*/ 145 h 226"/>
              <a:gd name="T10" fmla="*/ 56 w 112"/>
              <a:gd name="T11" fmla="*/ 0 h 226"/>
              <a:gd name="T12" fmla="*/ 8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8" y="0"/>
                </a:moveTo>
                <a:cubicBezTo>
                  <a:pt x="0" y="51"/>
                  <a:pt x="8" y="96"/>
                  <a:pt x="15" y="126"/>
                </a:cubicBezTo>
                <a:cubicBezTo>
                  <a:pt x="22" y="153"/>
                  <a:pt x="41" y="191"/>
                  <a:pt x="61" y="226"/>
                </a:cubicBezTo>
                <a:cubicBezTo>
                  <a:pt x="112" y="226"/>
                  <a:pt x="112" y="226"/>
                  <a:pt x="112" y="226"/>
                </a:cubicBezTo>
                <a:cubicBezTo>
                  <a:pt x="99" y="203"/>
                  <a:pt x="84" y="176"/>
                  <a:pt x="71" y="145"/>
                </a:cubicBezTo>
                <a:cubicBezTo>
                  <a:pt x="56" y="107"/>
                  <a:pt x="47" y="54"/>
                  <a:pt x="56" y="0"/>
                </a:cubicBezTo>
                <a:lnTo>
                  <a:pt x="8"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2" name="Freeform 6"/>
          <p:cNvSpPr/>
          <p:nvPr/>
        </p:nvSpPr>
        <p:spPr bwMode="auto">
          <a:xfrm>
            <a:off x="6041159" y="1347614"/>
            <a:ext cx="897215" cy="761808"/>
          </a:xfrm>
          <a:custGeom>
            <a:avLst/>
            <a:gdLst>
              <a:gd name="T0" fmla="*/ 48 w 269"/>
              <a:gd name="T1" fmla="*/ 228 h 228"/>
              <a:gd name="T2" fmla="*/ 91 w 269"/>
              <a:gd name="T3" fmla="*/ 130 h 228"/>
              <a:gd name="T4" fmla="*/ 269 w 269"/>
              <a:gd name="T5" fmla="*/ 46 h 228"/>
              <a:gd name="T6" fmla="*/ 269 w 269"/>
              <a:gd name="T7" fmla="*/ 0 h 228"/>
              <a:gd name="T8" fmla="*/ 50 w 269"/>
              <a:gd name="T9" fmla="*/ 110 h 228"/>
              <a:gd name="T10" fmla="*/ 0 w 269"/>
              <a:gd name="T11" fmla="*/ 228 h 228"/>
              <a:gd name="T12" fmla="*/ 48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48" y="228"/>
                </a:moveTo>
                <a:cubicBezTo>
                  <a:pt x="54" y="194"/>
                  <a:pt x="67" y="160"/>
                  <a:pt x="91" y="130"/>
                </a:cubicBezTo>
                <a:cubicBezTo>
                  <a:pt x="153" y="50"/>
                  <a:pt x="246" y="46"/>
                  <a:pt x="269" y="46"/>
                </a:cubicBezTo>
                <a:cubicBezTo>
                  <a:pt x="269" y="0"/>
                  <a:pt x="269" y="0"/>
                  <a:pt x="269" y="0"/>
                </a:cubicBezTo>
                <a:cubicBezTo>
                  <a:pt x="226" y="0"/>
                  <a:pt x="123" y="10"/>
                  <a:pt x="50" y="110"/>
                </a:cubicBezTo>
                <a:cubicBezTo>
                  <a:pt x="21" y="150"/>
                  <a:pt x="6" y="190"/>
                  <a:pt x="0" y="228"/>
                </a:cubicBezTo>
                <a:lnTo>
                  <a:pt x="48" y="22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3" name="Freeform 7"/>
          <p:cNvSpPr/>
          <p:nvPr/>
        </p:nvSpPr>
        <p:spPr bwMode="auto">
          <a:xfrm>
            <a:off x="6223426" y="2883950"/>
            <a:ext cx="714946" cy="757568"/>
          </a:xfrm>
          <a:custGeom>
            <a:avLst/>
            <a:gdLst>
              <a:gd name="T0" fmla="*/ 108 w 214"/>
              <a:gd name="T1" fmla="*/ 146 h 227"/>
              <a:gd name="T2" fmla="*/ 82 w 214"/>
              <a:gd name="T3" fmla="*/ 51 h 227"/>
              <a:gd name="T4" fmla="*/ 51 w 214"/>
              <a:gd name="T5" fmla="*/ 0 h 227"/>
              <a:gd name="T6" fmla="*/ 0 w 214"/>
              <a:gd name="T7" fmla="*/ 0 h 227"/>
              <a:gd name="T8" fmla="*/ 47 w 214"/>
              <a:gd name="T9" fmla="*/ 82 h 227"/>
              <a:gd name="T10" fmla="*/ 65 w 214"/>
              <a:gd name="T11" fmla="*/ 158 h 227"/>
              <a:gd name="T12" fmla="*/ 85 w 214"/>
              <a:gd name="T13" fmla="*/ 205 h 227"/>
              <a:gd name="T14" fmla="*/ 109 w 214"/>
              <a:gd name="T15" fmla="*/ 227 h 227"/>
              <a:gd name="T16" fmla="*/ 214 w 214"/>
              <a:gd name="T17" fmla="*/ 227 h 227"/>
              <a:gd name="T18" fmla="*/ 214 w 214"/>
              <a:gd name="T19" fmla="*/ 184 h 227"/>
              <a:gd name="T20" fmla="*/ 126 w 214"/>
              <a:gd name="T21" fmla="*/ 184 h 227"/>
              <a:gd name="T22" fmla="*/ 108 w 214"/>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227">
                <a:moveTo>
                  <a:pt x="108" y="146"/>
                </a:moveTo>
                <a:cubicBezTo>
                  <a:pt x="108" y="127"/>
                  <a:pt x="98" y="80"/>
                  <a:pt x="82" y="51"/>
                </a:cubicBezTo>
                <a:cubicBezTo>
                  <a:pt x="74" y="37"/>
                  <a:pt x="63" y="20"/>
                  <a:pt x="51" y="0"/>
                </a:cubicBezTo>
                <a:cubicBezTo>
                  <a:pt x="0" y="0"/>
                  <a:pt x="0" y="0"/>
                  <a:pt x="0" y="0"/>
                </a:cubicBezTo>
                <a:cubicBezTo>
                  <a:pt x="20" y="36"/>
                  <a:pt x="40" y="68"/>
                  <a:pt x="47" y="82"/>
                </a:cubicBezTo>
                <a:cubicBezTo>
                  <a:pt x="59" y="107"/>
                  <a:pt x="65" y="146"/>
                  <a:pt x="65" y="158"/>
                </a:cubicBezTo>
                <a:cubicBezTo>
                  <a:pt x="66" y="171"/>
                  <a:pt x="72" y="190"/>
                  <a:pt x="85" y="205"/>
                </a:cubicBezTo>
                <a:cubicBezTo>
                  <a:pt x="99" y="220"/>
                  <a:pt x="109" y="227"/>
                  <a:pt x="109" y="227"/>
                </a:cubicBezTo>
                <a:cubicBezTo>
                  <a:pt x="214" y="227"/>
                  <a:pt x="214" y="227"/>
                  <a:pt x="214" y="227"/>
                </a:cubicBezTo>
                <a:cubicBezTo>
                  <a:pt x="214" y="184"/>
                  <a:pt x="214" y="184"/>
                  <a:pt x="214" y="184"/>
                </a:cubicBezTo>
                <a:cubicBezTo>
                  <a:pt x="126" y="184"/>
                  <a:pt x="126" y="184"/>
                  <a:pt x="126" y="184"/>
                </a:cubicBezTo>
                <a:cubicBezTo>
                  <a:pt x="123" y="183"/>
                  <a:pt x="108" y="174"/>
                  <a:pt x="108" y="146"/>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4" name="Freeform 8"/>
          <p:cNvSpPr/>
          <p:nvPr/>
        </p:nvSpPr>
        <p:spPr bwMode="auto">
          <a:xfrm>
            <a:off x="7499309" y="2119315"/>
            <a:ext cx="373015" cy="754741"/>
          </a:xfrm>
          <a:custGeom>
            <a:avLst/>
            <a:gdLst>
              <a:gd name="T0" fmla="*/ 104 w 112"/>
              <a:gd name="T1" fmla="*/ 0 h 226"/>
              <a:gd name="T2" fmla="*/ 97 w 112"/>
              <a:gd name="T3" fmla="*/ 126 h 226"/>
              <a:gd name="T4" fmla="*/ 51 w 112"/>
              <a:gd name="T5" fmla="*/ 226 h 226"/>
              <a:gd name="T6" fmla="*/ 0 w 112"/>
              <a:gd name="T7" fmla="*/ 226 h 226"/>
              <a:gd name="T8" fmla="*/ 41 w 112"/>
              <a:gd name="T9" fmla="*/ 145 h 226"/>
              <a:gd name="T10" fmla="*/ 57 w 112"/>
              <a:gd name="T11" fmla="*/ 0 h 226"/>
              <a:gd name="T12" fmla="*/ 104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104" y="0"/>
                </a:moveTo>
                <a:cubicBezTo>
                  <a:pt x="112" y="51"/>
                  <a:pt x="104" y="96"/>
                  <a:pt x="97" y="126"/>
                </a:cubicBezTo>
                <a:cubicBezTo>
                  <a:pt x="90" y="153"/>
                  <a:pt x="71" y="191"/>
                  <a:pt x="51" y="226"/>
                </a:cubicBezTo>
                <a:cubicBezTo>
                  <a:pt x="0" y="226"/>
                  <a:pt x="0" y="226"/>
                  <a:pt x="0" y="226"/>
                </a:cubicBezTo>
                <a:cubicBezTo>
                  <a:pt x="14" y="203"/>
                  <a:pt x="28" y="176"/>
                  <a:pt x="41" y="145"/>
                </a:cubicBezTo>
                <a:cubicBezTo>
                  <a:pt x="56" y="107"/>
                  <a:pt x="65" y="54"/>
                  <a:pt x="57" y="0"/>
                </a:cubicBezTo>
                <a:lnTo>
                  <a:pt x="104"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5" name="Freeform 9"/>
          <p:cNvSpPr/>
          <p:nvPr/>
        </p:nvSpPr>
        <p:spPr bwMode="auto">
          <a:xfrm>
            <a:off x="6948264" y="1347614"/>
            <a:ext cx="897215" cy="761808"/>
          </a:xfrm>
          <a:custGeom>
            <a:avLst/>
            <a:gdLst>
              <a:gd name="T0" fmla="*/ 221 w 269"/>
              <a:gd name="T1" fmla="*/ 228 h 228"/>
              <a:gd name="T2" fmla="*/ 178 w 269"/>
              <a:gd name="T3" fmla="*/ 130 h 228"/>
              <a:gd name="T4" fmla="*/ 0 w 269"/>
              <a:gd name="T5" fmla="*/ 46 h 228"/>
              <a:gd name="T6" fmla="*/ 0 w 269"/>
              <a:gd name="T7" fmla="*/ 0 h 228"/>
              <a:gd name="T8" fmla="*/ 219 w 269"/>
              <a:gd name="T9" fmla="*/ 110 h 228"/>
              <a:gd name="T10" fmla="*/ 269 w 269"/>
              <a:gd name="T11" fmla="*/ 228 h 228"/>
              <a:gd name="T12" fmla="*/ 221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221" y="228"/>
                </a:moveTo>
                <a:cubicBezTo>
                  <a:pt x="215" y="194"/>
                  <a:pt x="202" y="160"/>
                  <a:pt x="178" y="130"/>
                </a:cubicBezTo>
                <a:cubicBezTo>
                  <a:pt x="116" y="50"/>
                  <a:pt x="23" y="46"/>
                  <a:pt x="0" y="46"/>
                </a:cubicBezTo>
                <a:cubicBezTo>
                  <a:pt x="0" y="0"/>
                  <a:pt x="0" y="0"/>
                  <a:pt x="0" y="0"/>
                </a:cubicBezTo>
                <a:cubicBezTo>
                  <a:pt x="43" y="0"/>
                  <a:pt x="147" y="10"/>
                  <a:pt x="219" y="110"/>
                </a:cubicBezTo>
                <a:cubicBezTo>
                  <a:pt x="248" y="150"/>
                  <a:pt x="263" y="190"/>
                  <a:pt x="269" y="228"/>
                </a:cubicBezTo>
                <a:lnTo>
                  <a:pt x="221" y="22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6" name="Freeform 10"/>
          <p:cNvSpPr/>
          <p:nvPr/>
        </p:nvSpPr>
        <p:spPr bwMode="auto">
          <a:xfrm>
            <a:off x="6948263" y="2883950"/>
            <a:ext cx="717772" cy="757568"/>
          </a:xfrm>
          <a:custGeom>
            <a:avLst/>
            <a:gdLst>
              <a:gd name="T0" fmla="*/ 106 w 215"/>
              <a:gd name="T1" fmla="*/ 146 h 227"/>
              <a:gd name="T2" fmla="*/ 132 w 215"/>
              <a:gd name="T3" fmla="*/ 51 h 227"/>
              <a:gd name="T4" fmla="*/ 163 w 215"/>
              <a:gd name="T5" fmla="*/ 0 h 227"/>
              <a:gd name="T6" fmla="*/ 215 w 215"/>
              <a:gd name="T7" fmla="*/ 0 h 227"/>
              <a:gd name="T8" fmla="*/ 167 w 215"/>
              <a:gd name="T9" fmla="*/ 82 h 227"/>
              <a:gd name="T10" fmla="*/ 149 w 215"/>
              <a:gd name="T11" fmla="*/ 158 h 227"/>
              <a:gd name="T12" fmla="*/ 129 w 215"/>
              <a:gd name="T13" fmla="*/ 205 h 227"/>
              <a:gd name="T14" fmla="*/ 106 w 215"/>
              <a:gd name="T15" fmla="*/ 227 h 227"/>
              <a:gd name="T16" fmla="*/ 0 w 215"/>
              <a:gd name="T17" fmla="*/ 227 h 227"/>
              <a:gd name="T18" fmla="*/ 0 w 215"/>
              <a:gd name="T19" fmla="*/ 184 h 227"/>
              <a:gd name="T20" fmla="*/ 88 w 215"/>
              <a:gd name="T21" fmla="*/ 184 h 227"/>
              <a:gd name="T22" fmla="*/ 106 w 215"/>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227">
                <a:moveTo>
                  <a:pt x="106" y="146"/>
                </a:moveTo>
                <a:cubicBezTo>
                  <a:pt x="106" y="127"/>
                  <a:pt x="116" y="80"/>
                  <a:pt x="132" y="51"/>
                </a:cubicBezTo>
                <a:cubicBezTo>
                  <a:pt x="140" y="37"/>
                  <a:pt x="151" y="20"/>
                  <a:pt x="163" y="0"/>
                </a:cubicBezTo>
                <a:cubicBezTo>
                  <a:pt x="215" y="0"/>
                  <a:pt x="215" y="0"/>
                  <a:pt x="215" y="0"/>
                </a:cubicBezTo>
                <a:cubicBezTo>
                  <a:pt x="194" y="36"/>
                  <a:pt x="174" y="68"/>
                  <a:pt x="167" y="82"/>
                </a:cubicBezTo>
                <a:cubicBezTo>
                  <a:pt x="155" y="107"/>
                  <a:pt x="149" y="146"/>
                  <a:pt x="149" y="158"/>
                </a:cubicBezTo>
                <a:cubicBezTo>
                  <a:pt x="149" y="171"/>
                  <a:pt x="143" y="190"/>
                  <a:pt x="129" y="205"/>
                </a:cubicBezTo>
                <a:cubicBezTo>
                  <a:pt x="115" y="220"/>
                  <a:pt x="106" y="227"/>
                  <a:pt x="106" y="227"/>
                </a:cubicBezTo>
                <a:cubicBezTo>
                  <a:pt x="0" y="227"/>
                  <a:pt x="0" y="227"/>
                  <a:pt x="0" y="227"/>
                </a:cubicBezTo>
                <a:cubicBezTo>
                  <a:pt x="0" y="184"/>
                  <a:pt x="0" y="184"/>
                  <a:pt x="0" y="184"/>
                </a:cubicBezTo>
                <a:cubicBezTo>
                  <a:pt x="88" y="184"/>
                  <a:pt x="88" y="184"/>
                  <a:pt x="88" y="184"/>
                </a:cubicBezTo>
                <a:cubicBezTo>
                  <a:pt x="91" y="183"/>
                  <a:pt x="106" y="174"/>
                  <a:pt x="106" y="146"/>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7" name="Rectangle 11"/>
          <p:cNvSpPr>
            <a:spLocks noChangeArrowheads="1"/>
          </p:cNvSpPr>
          <p:nvPr/>
        </p:nvSpPr>
        <p:spPr bwMode="auto">
          <a:xfrm>
            <a:off x="6431128" y="2271959"/>
            <a:ext cx="169552" cy="43815"/>
          </a:xfrm>
          <a:prstGeom prst="rect">
            <a:avLst/>
          </a:prstGeom>
          <a:solidFill>
            <a:schemeClr val="accent6">
              <a:lumMod val="75000"/>
            </a:schemeClr>
          </a:solidFill>
          <a:ln>
            <a:noFill/>
          </a:ln>
        </p:spPr>
        <p:txBody>
          <a:bodyPr vert="horz" wrap="square" lIns="91440" tIns="45720" rIns="91440" bIns="45720" numCol="1" anchor="t" anchorCtr="0" compatLnSpc="1"/>
          <a:lstStyle/>
          <a:p>
            <a:endParaRPr lang="zh-CN" altLang="en-US"/>
          </a:p>
        </p:txBody>
      </p:sp>
      <p:sp>
        <p:nvSpPr>
          <p:cNvPr id="18" name="Rectangle 12"/>
          <p:cNvSpPr>
            <a:spLocks noChangeArrowheads="1"/>
          </p:cNvSpPr>
          <p:nvPr/>
        </p:nvSpPr>
        <p:spPr bwMode="auto">
          <a:xfrm>
            <a:off x="6600681" y="2271959"/>
            <a:ext cx="170966" cy="43815"/>
          </a:xfrm>
          <a:prstGeom prst="rect">
            <a:avLst/>
          </a:prstGeom>
          <a:solidFill>
            <a:schemeClr val="accent6"/>
          </a:solidFill>
          <a:ln>
            <a:noFill/>
          </a:ln>
        </p:spPr>
        <p:txBody>
          <a:bodyPr vert="horz" wrap="square" lIns="91440" tIns="45720" rIns="91440" bIns="45720" numCol="1" anchor="t" anchorCtr="0" compatLnSpc="1"/>
          <a:lstStyle/>
          <a:p>
            <a:endParaRPr lang="zh-CN" altLang="en-US"/>
          </a:p>
        </p:txBody>
      </p:sp>
      <p:sp>
        <p:nvSpPr>
          <p:cNvPr id="19" name="Rectangle 13"/>
          <p:cNvSpPr>
            <a:spLocks noChangeArrowheads="1"/>
          </p:cNvSpPr>
          <p:nvPr/>
        </p:nvSpPr>
        <p:spPr bwMode="auto">
          <a:xfrm>
            <a:off x="6771646" y="2271959"/>
            <a:ext cx="173792" cy="43815"/>
          </a:xfrm>
          <a:prstGeom prst="rect">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0" name="Rectangle 14"/>
          <p:cNvSpPr>
            <a:spLocks noChangeArrowheads="1"/>
          </p:cNvSpPr>
          <p:nvPr/>
        </p:nvSpPr>
        <p:spPr bwMode="auto">
          <a:xfrm>
            <a:off x="6945437" y="2271959"/>
            <a:ext cx="169552" cy="43815"/>
          </a:xfrm>
          <a:prstGeom prst="rect">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21" name="Rectangle 15"/>
          <p:cNvSpPr>
            <a:spLocks noChangeArrowheads="1"/>
          </p:cNvSpPr>
          <p:nvPr/>
        </p:nvSpPr>
        <p:spPr bwMode="auto">
          <a:xfrm>
            <a:off x="7114989" y="2271959"/>
            <a:ext cx="170966" cy="43815"/>
          </a:xfrm>
          <a:prstGeom prst="rect">
            <a:avLst/>
          </a:pr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p>
        </p:txBody>
      </p:sp>
      <p:sp>
        <p:nvSpPr>
          <p:cNvPr id="22" name="Rectangle 16"/>
          <p:cNvSpPr>
            <a:spLocks noChangeArrowheads="1"/>
          </p:cNvSpPr>
          <p:nvPr/>
        </p:nvSpPr>
        <p:spPr bwMode="auto">
          <a:xfrm>
            <a:off x="7285954" y="2271959"/>
            <a:ext cx="172378" cy="43815"/>
          </a:xfrm>
          <a:prstGeom prst="rect">
            <a:avLst/>
          </a:prstGeom>
          <a:solidFill>
            <a:schemeClr val="accent6">
              <a:lumMod val="20000"/>
              <a:lumOff val="80000"/>
            </a:schemeClr>
          </a:solidFill>
          <a:ln>
            <a:noFill/>
          </a:ln>
        </p:spPr>
        <p:txBody>
          <a:bodyPr vert="horz" wrap="square" lIns="91440" tIns="45720" rIns="91440" bIns="45720" numCol="1" anchor="t" anchorCtr="0" compatLnSpc="1"/>
          <a:lstStyle/>
          <a:p>
            <a:endParaRPr lang="zh-CN" altLang="en-US"/>
          </a:p>
        </p:txBody>
      </p:sp>
      <p:sp>
        <p:nvSpPr>
          <p:cNvPr id="25" name="Freeform 17"/>
          <p:cNvSpPr/>
          <p:nvPr/>
        </p:nvSpPr>
        <p:spPr bwMode="auto">
          <a:xfrm>
            <a:off x="6541338" y="3727733"/>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6" name="Freeform 18"/>
          <p:cNvSpPr/>
          <p:nvPr/>
        </p:nvSpPr>
        <p:spPr bwMode="auto">
          <a:xfrm>
            <a:off x="6541338" y="3837976"/>
            <a:ext cx="803961" cy="6642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5"/>
                  <a:pt x="0" y="10"/>
                </a:cubicBezTo>
                <a:cubicBezTo>
                  <a:pt x="0" y="16"/>
                  <a:pt x="4" y="20"/>
                  <a:pt x="10" y="20"/>
                </a:cubicBezTo>
                <a:cubicBezTo>
                  <a:pt x="231" y="20"/>
                  <a:pt x="231" y="20"/>
                  <a:pt x="231" y="20"/>
                </a:cubicBezTo>
                <a:cubicBezTo>
                  <a:pt x="237" y="20"/>
                  <a:pt x="241" y="16"/>
                  <a:pt x="241" y="10"/>
                </a:cubicBezTo>
                <a:cubicBezTo>
                  <a:pt x="241" y="5"/>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7" name="Freeform 19"/>
          <p:cNvSpPr/>
          <p:nvPr/>
        </p:nvSpPr>
        <p:spPr bwMode="auto">
          <a:xfrm>
            <a:off x="6541338" y="3951046"/>
            <a:ext cx="803961" cy="67842"/>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1" name="Freeform 20"/>
          <p:cNvSpPr/>
          <p:nvPr/>
        </p:nvSpPr>
        <p:spPr bwMode="auto">
          <a:xfrm>
            <a:off x="6541338" y="4061289"/>
            <a:ext cx="803961" cy="237446"/>
          </a:xfrm>
          <a:custGeom>
            <a:avLst/>
            <a:gdLst>
              <a:gd name="T0" fmla="*/ 231 w 241"/>
              <a:gd name="T1" fmla="*/ 0 h 71"/>
              <a:gd name="T2" fmla="*/ 10 w 241"/>
              <a:gd name="T3" fmla="*/ 0 h 71"/>
              <a:gd name="T4" fmla="*/ 0 w 241"/>
              <a:gd name="T5" fmla="*/ 10 h 71"/>
              <a:gd name="T6" fmla="*/ 10 w 241"/>
              <a:gd name="T7" fmla="*/ 20 h 71"/>
              <a:gd name="T8" fmla="*/ 53 w 241"/>
              <a:gd name="T9" fmla="*/ 61 h 71"/>
              <a:gd name="T10" fmla="*/ 63 w 241"/>
              <a:gd name="T11" fmla="*/ 71 h 71"/>
              <a:gd name="T12" fmla="*/ 178 w 241"/>
              <a:gd name="T13" fmla="*/ 71 h 71"/>
              <a:gd name="T14" fmla="*/ 189 w 241"/>
              <a:gd name="T15" fmla="*/ 61 h 71"/>
              <a:gd name="T16" fmla="*/ 231 w 241"/>
              <a:gd name="T17" fmla="*/ 20 h 71"/>
              <a:gd name="T18" fmla="*/ 241 w 241"/>
              <a:gd name="T19" fmla="*/ 10 h 71"/>
              <a:gd name="T20" fmla="*/ 231 w 241"/>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71">
                <a:moveTo>
                  <a:pt x="231" y="0"/>
                </a:moveTo>
                <a:cubicBezTo>
                  <a:pt x="10" y="0"/>
                  <a:pt x="10" y="0"/>
                  <a:pt x="10" y="0"/>
                </a:cubicBezTo>
                <a:cubicBezTo>
                  <a:pt x="4" y="0"/>
                  <a:pt x="0" y="5"/>
                  <a:pt x="0" y="10"/>
                </a:cubicBezTo>
                <a:cubicBezTo>
                  <a:pt x="0" y="16"/>
                  <a:pt x="4" y="20"/>
                  <a:pt x="10" y="20"/>
                </a:cubicBezTo>
                <a:cubicBezTo>
                  <a:pt x="53" y="61"/>
                  <a:pt x="53" y="61"/>
                  <a:pt x="53" y="61"/>
                </a:cubicBezTo>
                <a:cubicBezTo>
                  <a:pt x="53" y="67"/>
                  <a:pt x="57" y="71"/>
                  <a:pt x="63" y="71"/>
                </a:cubicBezTo>
                <a:cubicBezTo>
                  <a:pt x="178" y="71"/>
                  <a:pt x="178" y="71"/>
                  <a:pt x="178" y="71"/>
                </a:cubicBezTo>
                <a:cubicBezTo>
                  <a:pt x="184" y="71"/>
                  <a:pt x="189" y="67"/>
                  <a:pt x="189" y="61"/>
                </a:cubicBezTo>
                <a:cubicBezTo>
                  <a:pt x="231" y="20"/>
                  <a:pt x="231" y="20"/>
                  <a:pt x="231" y="20"/>
                </a:cubicBezTo>
                <a:cubicBezTo>
                  <a:pt x="237" y="20"/>
                  <a:pt x="241" y="16"/>
                  <a:pt x="241" y="10"/>
                </a:cubicBezTo>
                <a:cubicBezTo>
                  <a:pt x="241" y="5"/>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2" name="Rectangle 24"/>
          <p:cNvSpPr>
            <a:spLocks noChangeArrowheads="1"/>
          </p:cNvSpPr>
          <p:nvPr/>
        </p:nvSpPr>
        <p:spPr bwMode="auto">
          <a:xfrm>
            <a:off x="6300190" y="1927490"/>
            <a:ext cx="1296144" cy="169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000" b="1" dirty="0">
                <a:solidFill>
                  <a:schemeClr val="tx1">
                    <a:lumMod val="75000"/>
                    <a:lumOff val="25000"/>
                  </a:schemeClr>
                </a:solidFill>
              </a:rPr>
              <a:t>MCP</a:t>
            </a:r>
            <a:r>
              <a:rPr lang="zh-CN" altLang="en-US" sz="1000" b="1" dirty="0">
                <a:solidFill>
                  <a:schemeClr val="tx1">
                    <a:lumMod val="75000"/>
                    <a:lumOff val="25000"/>
                  </a:schemeClr>
                </a:solidFill>
              </a:rPr>
              <a:t>的安全性</a:t>
            </a:r>
          </a:p>
        </p:txBody>
      </p:sp>
      <p:sp>
        <p:nvSpPr>
          <p:cNvPr id="37" name="矩形 36"/>
          <p:cNvSpPr/>
          <p:nvPr/>
        </p:nvSpPr>
        <p:spPr>
          <a:xfrm>
            <a:off x="6300190" y="2437523"/>
            <a:ext cx="1296144" cy="228268"/>
          </a:xfrm>
          <a:prstGeom prst="rect">
            <a:avLst/>
          </a:prstGeom>
        </p:spPr>
        <p:txBody>
          <a:bodyPr wrap="square">
            <a:spAutoFit/>
          </a:bodyPr>
          <a:lstStyle/>
          <a:p>
            <a:pPr lvl="0" algn="ctr">
              <a:lnSpc>
                <a:spcPct val="120000"/>
              </a:lnSpc>
              <a:spcBef>
                <a:spcPts val="300"/>
              </a:spcBef>
            </a:pPr>
            <a:r>
              <a:rPr lang="zh-CN" altLang="en-US" sz="800" dirty="0">
                <a:solidFill>
                  <a:srgbClr val="F8F8F8">
                    <a:lumMod val="50000"/>
                  </a:srgbClr>
                </a:solidFill>
              </a:rPr>
              <a:t>环境信任</a:t>
            </a:r>
          </a:p>
        </p:txBody>
      </p:sp>
    </p:spTree>
    <p:extLst>
      <p:ext uri="{BB962C8B-B14F-4D97-AF65-F5344CB8AC3E}">
        <p14:creationId xmlns:p14="http://schemas.microsoft.com/office/powerpoint/2010/main" val="1415687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4"/>
          <p:cNvSpPr>
            <a:spLocks noChangeArrowheads="1"/>
          </p:cNvSpPr>
          <p:nvPr/>
        </p:nvSpPr>
        <p:spPr bwMode="auto">
          <a:xfrm>
            <a:off x="416159" y="1951240"/>
            <a:ext cx="3795802"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服务器作为</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系统与现有业务平台的连接枢纽，显著拓展了智能应用的落地场景。典型应用包括：智能客服集成企业</a:t>
            </a:r>
            <a:r>
              <a:rPr lang="en-US" altLang="zh-CN" sz="800" dirty="0">
                <a:solidFill>
                  <a:schemeClr val="tx1">
                    <a:lumMod val="75000"/>
                    <a:lumOff val="25000"/>
                  </a:schemeClr>
                </a:solidFill>
              </a:rPr>
              <a:t>CRM</a:t>
            </a:r>
            <a:r>
              <a:rPr lang="zh-CN" altLang="en-US" sz="800" dirty="0">
                <a:solidFill>
                  <a:schemeClr val="tx1">
                    <a:lumMod val="75000"/>
                    <a:lumOff val="25000"/>
                  </a:schemeClr>
                </a:solidFill>
              </a:rPr>
              <a:t>系统、</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助手实时查询金融</a:t>
            </a:r>
            <a:r>
              <a:rPr lang="zh-CN" altLang="en-US" sz="800" dirty="0" smtClean="0">
                <a:solidFill>
                  <a:schemeClr val="tx1">
                    <a:lumMod val="75000"/>
                    <a:lumOff val="25000"/>
                  </a:schemeClr>
                </a:solidFill>
              </a:rPr>
              <a:t>数据库等</a:t>
            </a:r>
            <a:r>
              <a:rPr lang="zh-CN" altLang="en-US" sz="800" dirty="0">
                <a:solidFill>
                  <a:schemeClr val="tx1">
                    <a:lumMod val="75000"/>
                    <a:lumOff val="25000"/>
                  </a:schemeClr>
                </a:solidFill>
              </a:rPr>
              <a:t>，实现了跨行业的智能化升级。</a:t>
            </a:r>
            <a:endParaRPr lang="en-US" altLang="zh-CN" sz="600" dirty="0">
              <a:solidFill>
                <a:schemeClr val="bg1">
                  <a:lumMod val="50000"/>
                </a:schemeClr>
              </a:solidFill>
            </a:endParaRPr>
          </a:p>
        </p:txBody>
      </p:sp>
      <p:sp>
        <p:nvSpPr>
          <p:cNvPr id="24" name="Rectangle 24"/>
          <p:cNvSpPr>
            <a:spLocks noChangeArrowheads="1"/>
          </p:cNvSpPr>
          <p:nvPr/>
        </p:nvSpPr>
        <p:spPr bwMode="auto">
          <a:xfrm>
            <a:off x="416158" y="2687019"/>
            <a:ext cx="3795803" cy="1072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组织正在利用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服务器将 </a:t>
            </a:r>
            <a:r>
              <a:rPr lang="en-US" altLang="zh-CN" sz="800" dirty="0">
                <a:solidFill>
                  <a:schemeClr val="tx1">
                    <a:lumMod val="75000"/>
                    <a:lumOff val="25000"/>
                  </a:schemeClr>
                </a:solidFill>
              </a:rPr>
              <a:t>AI </a:t>
            </a:r>
            <a:r>
              <a:rPr lang="zh-CN" altLang="en-US" sz="800" dirty="0">
                <a:solidFill>
                  <a:schemeClr val="tx1">
                    <a:lumMod val="75000"/>
                    <a:lumOff val="25000"/>
                  </a:schemeClr>
                </a:solidFill>
              </a:rPr>
              <a:t>与内部业务工具和</a:t>
            </a:r>
            <a:r>
              <a:rPr lang="zh-CN" altLang="en-US" sz="800" dirty="0" smtClean="0">
                <a:solidFill>
                  <a:schemeClr val="tx1">
                    <a:lumMod val="75000"/>
                    <a:lumOff val="25000"/>
                  </a:schemeClr>
                </a:solidFill>
              </a:rPr>
              <a:t>数据连接</a:t>
            </a:r>
            <a:r>
              <a:rPr lang="zh-CN" altLang="en-US" sz="800" dirty="0">
                <a:solidFill>
                  <a:schemeClr val="tx1">
                    <a:lumMod val="75000"/>
                    <a:lumOff val="25000"/>
                  </a:schemeClr>
                </a:solidFill>
              </a:rPr>
              <a:t>起来。例如，</a:t>
            </a:r>
            <a:r>
              <a:rPr lang="en-US" altLang="zh-CN" sz="800" dirty="0">
                <a:solidFill>
                  <a:schemeClr val="tx1">
                    <a:lumMod val="75000"/>
                    <a:lumOff val="25000"/>
                  </a:schemeClr>
                </a:solidFill>
              </a:rPr>
              <a:t>Anthropic </a:t>
            </a:r>
            <a:r>
              <a:rPr lang="zh-CN" altLang="en-US" sz="800" dirty="0">
                <a:solidFill>
                  <a:schemeClr val="tx1">
                    <a:lumMod val="75000"/>
                    <a:lumOff val="25000"/>
                  </a:schemeClr>
                </a:solidFill>
              </a:rPr>
              <a:t>为 </a:t>
            </a:r>
            <a:r>
              <a:rPr lang="en-US" altLang="zh-CN" sz="800" dirty="0">
                <a:solidFill>
                  <a:schemeClr val="tx1">
                    <a:lumMod val="75000"/>
                    <a:lumOff val="25000"/>
                  </a:schemeClr>
                </a:solidFill>
              </a:rPr>
              <a:t>Google Drive </a:t>
            </a:r>
            <a:r>
              <a:rPr lang="zh-CN" altLang="en-US" sz="800" dirty="0">
                <a:solidFill>
                  <a:schemeClr val="tx1">
                    <a:lumMod val="75000"/>
                    <a:lumOff val="25000"/>
                  </a:schemeClr>
                </a:solidFill>
              </a:rPr>
              <a:t>和 </a:t>
            </a:r>
            <a:r>
              <a:rPr lang="en-US" altLang="zh-CN" sz="800" dirty="0">
                <a:solidFill>
                  <a:schemeClr val="tx1">
                    <a:lumMod val="75000"/>
                    <a:lumOff val="25000"/>
                  </a:schemeClr>
                </a:solidFill>
              </a:rPr>
              <a:t>Slack </a:t>
            </a:r>
            <a:r>
              <a:rPr lang="zh-CN" altLang="en-US" sz="800" dirty="0">
                <a:solidFill>
                  <a:schemeClr val="tx1">
                    <a:lumMod val="75000"/>
                    <a:lumOff val="25000"/>
                  </a:schemeClr>
                </a:solidFill>
              </a:rPr>
              <a:t>等应用程序提供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服务器，允许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助手根据需要检索文档或总结团队聊天线程</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另一个企业用例是客户支持和 </a:t>
            </a:r>
            <a:r>
              <a:rPr lang="en-US" altLang="zh-CN" sz="800" dirty="0">
                <a:solidFill>
                  <a:schemeClr val="tx1">
                    <a:lumMod val="75000"/>
                    <a:lumOff val="25000"/>
                  </a:schemeClr>
                </a:solidFill>
              </a:rPr>
              <a:t>CRM</a:t>
            </a:r>
            <a:r>
              <a:rPr lang="zh-CN" altLang="en-US" sz="800" dirty="0">
                <a:solidFill>
                  <a:schemeClr val="tx1">
                    <a:lumMod val="75000"/>
                    <a:lumOff val="25000"/>
                  </a:schemeClr>
                </a:solidFill>
              </a:rPr>
              <a:t>。例如，与 </a:t>
            </a:r>
            <a:r>
              <a:rPr lang="en-US" altLang="zh-CN" sz="800" dirty="0">
                <a:solidFill>
                  <a:schemeClr val="tx1">
                    <a:lumMod val="75000"/>
                    <a:lumOff val="25000"/>
                  </a:schemeClr>
                </a:solidFill>
              </a:rPr>
              <a:t>Salesforce MCP </a:t>
            </a:r>
            <a:r>
              <a:rPr lang="zh-CN" altLang="en-US" sz="800" dirty="0">
                <a:solidFill>
                  <a:schemeClr val="tx1">
                    <a:lumMod val="75000"/>
                    <a:lumOff val="25000"/>
                  </a:schemeClr>
                </a:solidFill>
              </a:rPr>
              <a:t>服务器集成的 </a:t>
            </a:r>
            <a:r>
              <a:rPr lang="en-US" altLang="zh-CN" sz="800" dirty="0">
                <a:solidFill>
                  <a:schemeClr val="tx1">
                    <a:lumMod val="75000"/>
                    <a:lumOff val="25000"/>
                  </a:schemeClr>
                </a:solidFill>
              </a:rPr>
              <a:t>AI </a:t>
            </a:r>
            <a:r>
              <a:rPr lang="zh-CN" altLang="en-US" sz="800" dirty="0">
                <a:solidFill>
                  <a:schemeClr val="tx1">
                    <a:lumMod val="75000"/>
                    <a:lumOff val="25000"/>
                  </a:schemeClr>
                </a:solidFill>
              </a:rPr>
              <a:t>可以获取客户的记录或记录支持用例摘要。通过将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安全地连接到现有的 </a:t>
            </a:r>
            <a:r>
              <a:rPr lang="en-US" altLang="zh-CN" sz="800" dirty="0">
                <a:solidFill>
                  <a:schemeClr val="tx1">
                    <a:lumMod val="75000"/>
                    <a:lumOff val="25000"/>
                  </a:schemeClr>
                </a:solidFill>
              </a:rPr>
              <a:t>IT </a:t>
            </a:r>
            <a:r>
              <a:rPr lang="zh-CN" altLang="en-US" sz="800" dirty="0">
                <a:solidFill>
                  <a:schemeClr val="tx1">
                    <a:lumMod val="75000"/>
                    <a:lumOff val="25000"/>
                  </a:schemeClr>
                </a:solidFill>
              </a:rPr>
              <a:t>系统，</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服务器可以帮助公司利用真正理解自己的数据和工作流程的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来提高员工的生产力，而不是仅仅给出一般性的答案。</a:t>
            </a:r>
            <a:endParaRPr lang="en-US" altLang="zh-CN" sz="600" dirty="0">
              <a:solidFill>
                <a:schemeClr val="bg1">
                  <a:lumMod val="50000"/>
                </a:schemeClr>
              </a:solidFill>
            </a:endParaRPr>
          </a:p>
        </p:txBody>
      </p:sp>
      <p:sp>
        <p:nvSpPr>
          <p:cNvPr id="35"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五、</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的典型应用场景</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36" name="组合 35"/>
          <p:cNvGrpSpPr/>
          <p:nvPr/>
        </p:nvGrpSpPr>
        <p:grpSpPr>
          <a:xfrm>
            <a:off x="416158" y="699542"/>
            <a:ext cx="899592" cy="56017"/>
            <a:chOff x="0" y="2842590"/>
            <a:chExt cx="7054752" cy="89199"/>
          </a:xfrm>
        </p:grpSpPr>
        <p:sp>
          <p:nvSpPr>
            <p:cNvPr id="37" name="矩形 3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矩形 31"/>
          <p:cNvSpPr/>
          <p:nvPr/>
        </p:nvSpPr>
        <p:spPr>
          <a:xfrm>
            <a:off x="1450969" y="570584"/>
            <a:ext cx="1306768"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5.1 </a:t>
            </a:r>
            <a:r>
              <a:rPr lang="zh-CN" altLang="en-US" sz="1200" b="1" dirty="0">
                <a:solidFill>
                  <a:srgbClr val="333333">
                    <a:lumMod val="75000"/>
                    <a:lumOff val="25000"/>
                  </a:srgbClr>
                </a:solidFill>
              </a:rPr>
              <a:t>企业</a:t>
            </a:r>
            <a:r>
              <a:rPr lang="en-US" altLang="zh-CN" sz="1200" b="1" dirty="0">
                <a:solidFill>
                  <a:srgbClr val="333333">
                    <a:lumMod val="75000"/>
                    <a:lumOff val="25000"/>
                  </a:srgbClr>
                </a:solidFill>
              </a:rPr>
              <a:t>IT</a:t>
            </a:r>
            <a:r>
              <a:rPr lang="zh-CN" altLang="en-US" sz="1200" b="1" dirty="0">
                <a:solidFill>
                  <a:srgbClr val="333333">
                    <a:lumMod val="75000"/>
                    <a:lumOff val="25000"/>
                  </a:srgbClr>
                </a:solidFill>
              </a:rPr>
              <a:t>和协作</a:t>
            </a:r>
          </a:p>
        </p:txBody>
      </p:sp>
      <p:grpSp>
        <p:nvGrpSpPr>
          <p:cNvPr id="34" name="组合 33"/>
          <p:cNvGrpSpPr/>
          <p:nvPr/>
        </p:nvGrpSpPr>
        <p:grpSpPr>
          <a:xfrm>
            <a:off x="5796136" y="1951240"/>
            <a:ext cx="1949450" cy="1951640"/>
            <a:chOff x="1903413" y="1601788"/>
            <a:chExt cx="1949450" cy="1951038"/>
          </a:xfrm>
        </p:grpSpPr>
        <p:sp>
          <p:nvSpPr>
            <p:cNvPr id="41" name="Oval 6"/>
            <p:cNvSpPr>
              <a:spLocks noChangeArrowheads="1"/>
            </p:cNvSpPr>
            <p:nvPr/>
          </p:nvSpPr>
          <p:spPr bwMode="auto">
            <a:xfrm>
              <a:off x="1911350" y="1611313"/>
              <a:ext cx="1931987" cy="19319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Oval 7"/>
            <p:cNvSpPr>
              <a:spLocks noChangeArrowheads="1"/>
            </p:cNvSpPr>
            <p:nvPr/>
          </p:nvSpPr>
          <p:spPr bwMode="auto">
            <a:xfrm>
              <a:off x="2730500" y="2430463"/>
              <a:ext cx="295275" cy="295275"/>
            </a:xfrm>
            <a:prstGeom prst="ellipse">
              <a:avLst/>
            </a:prstGeom>
            <a:solidFill>
              <a:schemeClr val="accent4"/>
            </a:solidFill>
            <a:ln>
              <a:noFill/>
            </a:ln>
          </p:spPr>
          <p:txBody>
            <a:bodyPr vert="horz" wrap="square" lIns="91440" tIns="45720" rIns="91440" bIns="45720" numCol="1" anchor="t" anchorCtr="0" compatLnSpc="1"/>
            <a:lstStyle/>
            <a:p>
              <a:endParaRPr lang="zh-CN" altLang="en-US"/>
            </a:p>
          </p:txBody>
        </p:sp>
        <p:sp>
          <p:nvSpPr>
            <p:cNvPr id="43" name="Freeform 8"/>
            <p:cNvSpPr>
              <a:spLocks noEditPoints="1"/>
            </p:cNvSpPr>
            <p:nvPr/>
          </p:nvSpPr>
          <p:spPr bwMode="auto">
            <a:xfrm>
              <a:off x="1903413" y="1601788"/>
              <a:ext cx="1949450" cy="1951038"/>
            </a:xfrm>
            <a:custGeom>
              <a:avLst/>
              <a:gdLst>
                <a:gd name="T0" fmla="*/ 660 w 1320"/>
                <a:gd name="T1" fmla="*/ 0 h 1320"/>
                <a:gd name="T2" fmla="*/ 0 w 1320"/>
                <a:gd name="T3" fmla="*/ 660 h 1320"/>
                <a:gd name="T4" fmla="*/ 660 w 1320"/>
                <a:gd name="T5" fmla="*/ 1320 h 1320"/>
                <a:gd name="T6" fmla="*/ 1320 w 1320"/>
                <a:gd name="T7" fmla="*/ 660 h 1320"/>
                <a:gd name="T8" fmla="*/ 660 w 1320"/>
                <a:gd name="T9" fmla="*/ 0 h 1320"/>
                <a:gd name="T10" fmla="*/ 660 w 1320"/>
                <a:gd name="T11" fmla="*/ 1224 h 1320"/>
                <a:gd name="T12" fmla="*/ 96 w 1320"/>
                <a:gd name="T13" fmla="*/ 660 h 1320"/>
                <a:gd name="T14" fmla="*/ 660 w 1320"/>
                <a:gd name="T15" fmla="*/ 96 h 1320"/>
                <a:gd name="T16" fmla="*/ 1224 w 1320"/>
                <a:gd name="T17" fmla="*/ 660 h 1320"/>
                <a:gd name="T18" fmla="*/ 660 w 1320"/>
                <a:gd name="T19" fmla="*/ 12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0" h="1320">
                  <a:moveTo>
                    <a:pt x="660" y="0"/>
                  </a:moveTo>
                  <a:cubicBezTo>
                    <a:pt x="295" y="0"/>
                    <a:pt x="0" y="296"/>
                    <a:pt x="0" y="660"/>
                  </a:cubicBezTo>
                  <a:cubicBezTo>
                    <a:pt x="0" y="1025"/>
                    <a:pt x="295" y="1320"/>
                    <a:pt x="660" y="1320"/>
                  </a:cubicBezTo>
                  <a:cubicBezTo>
                    <a:pt x="1025" y="1320"/>
                    <a:pt x="1320" y="1025"/>
                    <a:pt x="1320" y="660"/>
                  </a:cubicBezTo>
                  <a:cubicBezTo>
                    <a:pt x="1320" y="296"/>
                    <a:pt x="1025" y="0"/>
                    <a:pt x="660" y="0"/>
                  </a:cubicBezTo>
                  <a:close/>
                  <a:moveTo>
                    <a:pt x="660" y="1224"/>
                  </a:moveTo>
                  <a:cubicBezTo>
                    <a:pt x="349" y="1224"/>
                    <a:pt x="96" y="972"/>
                    <a:pt x="96" y="660"/>
                  </a:cubicBezTo>
                  <a:cubicBezTo>
                    <a:pt x="96" y="349"/>
                    <a:pt x="349" y="96"/>
                    <a:pt x="660" y="96"/>
                  </a:cubicBezTo>
                  <a:cubicBezTo>
                    <a:pt x="971" y="96"/>
                    <a:pt x="1224" y="349"/>
                    <a:pt x="1224" y="660"/>
                  </a:cubicBezTo>
                  <a:cubicBezTo>
                    <a:pt x="1224" y="972"/>
                    <a:pt x="971" y="1224"/>
                    <a:pt x="660" y="122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4" name="Freeform 9"/>
            <p:cNvSpPr>
              <a:spLocks noEditPoints="1"/>
            </p:cNvSpPr>
            <p:nvPr/>
          </p:nvSpPr>
          <p:spPr bwMode="auto">
            <a:xfrm>
              <a:off x="2181225" y="1882776"/>
              <a:ext cx="1392237" cy="1390650"/>
            </a:xfrm>
            <a:custGeom>
              <a:avLst/>
              <a:gdLst>
                <a:gd name="T0" fmla="*/ 471 w 942"/>
                <a:gd name="T1" fmla="*/ 0 h 941"/>
                <a:gd name="T2" fmla="*/ 0 w 942"/>
                <a:gd name="T3" fmla="*/ 470 h 941"/>
                <a:gd name="T4" fmla="*/ 471 w 942"/>
                <a:gd name="T5" fmla="*/ 941 h 941"/>
                <a:gd name="T6" fmla="*/ 942 w 942"/>
                <a:gd name="T7" fmla="*/ 470 h 941"/>
                <a:gd name="T8" fmla="*/ 471 w 942"/>
                <a:gd name="T9" fmla="*/ 0 h 941"/>
                <a:gd name="T10" fmla="*/ 471 w 942"/>
                <a:gd name="T11" fmla="*/ 854 h 941"/>
                <a:gd name="T12" fmla="*/ 87 w 942"/>
                <a:gd name="T13" fmla="*/ 470 h 941"/>
                <a:gd name="T14" fmla="*/ 471 w 942"/>
                <a:gd name="T15" fmla="*/ 86 h 941"/>
                <a:gd name="T16" fmla="*/ 855 w 942"/>
                <a:gd name="T17" fmla="*/ 470 h 941"/>
                <a:gd name="T18" fmla="*/ 471 w 942"/>
                <a:gd name="T19" fmla="*/ 85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2" h="941">
                  <a:moveTo>
                    <a:pt x="471" y="0"/>
                  </a:moveTo>
                  <a:cubicBezTo>
                    <a:pt x="211" y="0"/>
                    <a:pt x="0" y="210"/>
                    <a:pt x="0" y="470"/>
                  </a:cubicBezTo>
                  <a:cubicBezTo>
                    <a:pt x="0" y="730"/>
                    <a:pt x="211" y="941"/>
                    <a:pt x="471" y="941"/>
                  </a:cubicBezTo>
                  <a:cubicBezTo>
                    <a:pt x="731" y="941"/>
                    <a:pt x="942" y="730"/>
                    <a:pt x="942" y="470"/>
                  </a:cubicBezTo>
                  <a:cubicBezTo>
                    <a:pt x="942" y="210"/>
                    <a:pt x="731" y="0"/>
                    <a:pt x="471" y="0"/>
                  </a:cubicBezTo>
                  <a:close/>
                  <a:moveTo>
                    <a:pt x="471" y="854"/>
                  </a:moveTo>
                  <a:cubicBezTo>
                    <a:pt x="259" y="854"/>
                    <a:pt x="87" y="682"/>
                    <a:pt x="87" y="470"/>
                  </a:cubicBezTo>
                  <a:cubicBezTo>
                    <a:pt x="87" y="258"/>
                    <a:pt x="259" y="86"/>
                    <a:pt x="471" y="86"/>
                  </a:cubicBezTo>
                  <a:cubicBezTo>
                    <a:pt x="683" y="86"/>
                    <a:pt x="855" y="258"/>
                    <a:pt x="855" y="470"/>
                  </a:cubicBezTo>
                  <a:cubicBezTo>
                    <a:pt x="855" y="682"/>
                    <a:pt x="683" y="854"/>
                    <a:pt x="471" y="85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5" name="Freeform 10"/>
            <p:cNvSpPr>
              <a:spLocks noEditPoints="1"/>
            </p:cNvSpPr>
            <p:nvPr/>
          </p:nvSpPr>
          <p:spPr bwMode="auto">
            <a:xfrm>
              <a:off x="2468563" y="2168526"/>
              <a:ext cx="819150" cy="819150"/>
            </a:xfrm>
            <a:custGeom>
              <a:avLst/>
              <a:gdLst>
                <a:gd name="T0" fmla="*/ 277 w 554"/>
                <a:gd name="T1" fmla="*/ 0 h 555"/>
                <a:gd name="T2" fmla="*/ 0 w 554"/>
                <a:gd name="T3" fmla="*/ 277 h 555"/>
                <a:gd name="T4" fmla="*/ 277 w 554"/>
                <a:gd name="T5" fmla="*/ 555 h 555"/>
                <a:gd name="T6" fmla="*/ 554 w 554"/>
                <a:gd name="T7" fmla="*/ 277 h 555"/>
                <a:gd name="T8" fmla="*/ 277 w 554"/>
                <a:gd name="T9" fmla="*/ 0 h 555"/>
                <a:gd name="T10" fmla="*/ 277 w 554"/>
                <a:gd name="T11" fmla="*/ 464 h 555"/>
                <a:gd name="T12" fmla="*/ 90 w 554"/>
                <a:gd name="T13" fmla="*/ 277 h 555"/>
                <a:gd name="T14" fmla="*/ 277 w 554"/>
                <a:gd name="T15" fmla="*/ 91 h 555"/>
                <a:gd name="T16" fmla="*/ 464 w 554"/>
                <a:gd name="T17" fmla="*/ 277 h 555"/>
                <a:gd name="T18" fmla="*/ 277 w 554"/>
                <a:gd name="T19" fmla="*/ 464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5">
                  <a:moveTo>
                    <a:pt x="277" y="0"/>
                  </a:moveTo>
                  <a:cubicBezTo>
                    <a:pt x="124" y="0"/>
                    <a:pt x="0" y="124"/>
                    <a:pt x="0" y="277"/>
                  </a:cubicBezTo>
                  <a:cubicBezTo>
                    <a:pt x="0" y="430"/>
                    <a:pt x="124" y="555"/>
                    <a:pt x="277" y="555"/>
                  </a:cubicBezTo>
                  <a:cubicBezTo>
                    <a:pt x="430" y="555"/>
                    <a:pt x="554" y="430"/>
                    <a:pt x="554" y="277"/>
                  </a:cubicBezTo>
                  <a:cubicBezTo>
                    <a:pt x="554" y="124"/>
                    <a:pt x="430" y="0"/>
                    <a:pt x="277" y="0"/>
                  </a:cubicBezTo>
                  <a:close/>
                  <a:moveTo>
                    <a:pt x="277" y="464"/>
                  </a:moveTo>
                  <a:cubicBezTo>
                    <a:pt x="174" y="464"/>
                    <a:pt x="90" y="380"/>
                    <a:pt x="90" y="277"/>
                  </a:cubicBezTo>
                  <a:cubicBezTo>
                    <a:pt x="90" y="174"/>
                    <a:pt x="174" y="91"/>
                    <a:pt x="277" y="91"/>
                  </a:cubicBezTo>
                  <a:cubicBezTo>
                    <a:pt x="380" y="91"/>
                    <a:pt x="464" y="174"/>
                    <a:pt x="464" y="277"/>
                  </a:cubicBezTo>
                  <a:cubicBezTo>
                    <a:pt x="464" y="380"/>
                    <a:pt x="380" y="464"/>
                    <a:pt x="277" y="464"/>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6" name="组合 45"/>
          <p:cNvGrpSpPr/>
          <p:nvPr/>
        </p:nvGrpSpPr>
        <p:grpSpPr>
          <a:xfrm>
            <a:off x="5400850" y="1767033"/>
            <a:ext cx="1373187" cy="1160821"/>
            <a:chOff x="1508126" y="1417638"/>
            <a:chExt cx="1373187" cy="1160463"/>
          </a:xfrm>
        </p:grpSpPr>
        <p:sp>
          <p:nvSpPr>
            <p:cNvPr id="47" name="Freeform 11"/>
            <p:cNvSpPr/>
            <p:nvPr/>
          </p:nvSpPr>
          <p:spPr bwMode="auto">
            <a:xfrm>
              <a:off x="1508126" y="1636713"/>
              <a:ext cx="444500" cy="239713"/>
            </a:xfrm>
            <a:custGeom>
              <a:avLst/>
              <a:gdLst>
                <a:gd name="T0" fmla="*/ 280 w 280"/>
                <a:gd name="T1" fmla="*/ 117 h 151"/>
                <a:gd name="T2" fmla="*/ 146 w 280"/>
                <a:gd name="T3" fmla="*/ 151 h 151"/>
                <a:gd name="T4" fmla="*/ 0 w 280"/>
                <a:gd name="T5" fmla="*/ 33 h 151"/>
                <a:gd name="T6" fmla="*/ 134 w 280"/>
                <a:gd name="T7" fmla="*/ 0 h 151"/>
                <a:gd name="T8" fmla="*/ 280 w 280"/>
                <a:gd name="T9" fmla="*/ 117 h 151"/>
              </a:gdLst>
              <a:ahLst/>
              <a:cxnLst>
                <a:cxn ang="0">
                  <a:pos x="T0" y="T1"/>
                </a:cxn>
                <a:cxn ang="0">
                  <a:pos x="T2" y="T3"/>
                </a:cxn>
                <a:cxn ang="0">
                  <a:pos x="T4" y="T5"/>
                </a:cxn>
                <a:cxn ang="0">
                  <a:pos x="T6" y="T7"/>
                </a:cxn>
                <a:cxn ang="0">
                  <a:pos x="T8" y="T9"/>
                </a:cxn>
              </a:cxnLst>
              <a:rect l="0" t="0" r="r" b="b"/>
              <a:pathLst>
                <a:path w="280" h="151">
                  <a:moveTo>
                    <a:pt x="280" y="117"/>
                  </a:moveTo>
                  <a:lnTo>
                    <a:pt x="146" y="151"/>
                  </a:lnTo>
                  <a:lnTo>
                    <a:pt x="0" y="33"/>
                  </a:lnTo>
                  <a:lnTo>
                    <a:pt x="134" y="0"/>
                  </a:lnTo>
                  <a:lnTo>
                    <a:pt x="280" y="117"/>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8" name="Freeform 12"/>
            <p:cNvSpPr/>
            <p:nvPr/>
          </p:nvSpPr>
          <p:spPr bwMode="auto">
            <a:xfrm>
              <a:off x="1720850" y="1417638"/>
              <a:ext cx="238125" cy="404813"/>
            </a:xfrm>
            <a:custGeom>
              <a:avLst/>
              <a:gdLst>
                <a:gd name="T0" fmla="*/ 146 w 150"/>
                <a:gd name="T1" fmla="*/ 255 h 255"/>
                <a:gd name="T2" fmla="*/ 150 w 150"/>
                <a:gd name="T3" fmla="*/ 117 h 255"/>
                <a:gd name="T4" fmla="*/ 4 w 150"/>
                <a:gd name="T5" fmla="*/ 0 h 255"/>
                <a:gd name="T6" fmla="*/ 0 w 150"/>
                <a:gd name="T7" fmla="*/ 138 h 255"/>
                <a:gd name="T8" fmla="*/ 146 w 150"/>
                <a:gd name="T9" fmla="*/ 255 h 255"/>
              </a:gdLst>
              <a:ahLst/>
              <a:cxnLst>
                <a:cxn ang="0">
                  <a:pos x="T0" y="T1"/>
                </a:cxn>
                <a:cxn ang="0">
                  <a:pos x="T2" y="T3"/>
                </a:cxn>
                <a:cxn ang="0">
                  <a:pos x="T4" y="T5"/>
                </a:cxn>
                <a:cxn ang="0">
                  <a:pos x="T6" y="T7"/>
                </a:cxn>
                <a:cxn ang="0">
                  <a:pos x="T8" y="T9"/>
                </a:cxn>
              </a:cxnLst>
              <a:rect l="0" t="0" r="r" b="b"/>
              <a:pathLst>
                <a:path w="150" h="255">
                  <a:moveTo>
                    <a:pt x="146" y="255"/>
                  </a:moveTo>
                  <a:lnTo>
                    <a:pt x="150" y="117"/>
                  </a:lnTo>
                  <a:lnTo>
                    <a:pt x="4" y="0"/>
                  </a:lnTo>
                  <a:lnTo>
                    <a:pt x="0" y="138"/>
                  </a:lnTo>
                  <a:lnTo>
                    <a:pt x="146" y="255"/>
                  </a:lnTo>
                  <a:close/>
                </a:path>
              </a:pathLst>
            </a:cu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a:p>
          </p:txBody>
        </p:sp>
        <p:sp>
          <p:nvSpPr>
            <p:cNvPr id="49" name="Freeform 13"/>
            <p:cNvSpPr/>
            <p:nvPr/>
          </p:nvSpPr>
          <p:spPr bwMode="auto">
            <a:xfrm>
              <a:off x="1660525" y="1577976"/>
              <a:ext cx="1174750" cy="965200"/>
            </a:xfrm>
            <a:custGeom>
              <a:avLst/>
              <a:gdLst>
                <a:gd name="T0" fmla="*/ 772 w 795"/>
                <a:gd name="T1" fmla="*/ 654 h 654"/>
                <a:gd name="T2" fmla="*/ 759 w 795"/>
                <a:gd name="T3" fmla="*/ 649 h 654"/>
                <a:gd name="T4" fmla="*/ 10 w 795"/>
                <a:gd name="T5" fmla="*/ 39 h 654"/>
                <a:gd name="T6" fmla="*/ 7 w 795"/>
                <a:gd name="T7" fmla="*/ 10 h 654"/>
                <a:gd name="T8" fmla="*/ 36 w 795"/>
                <a:gd name="T9" fmla="*/ 8 h 654"/>
                <a:gd name="T10" fmla="*/ 785 w 795"/>
                <a:gd name="T11" fmla="*/ 618 h 654"/>
                <a:gd name="T12" fmla="*/ 788 w 795"/>
                <a:gd name="T13" fmla="*/ 646 h 654"/>
                <a:gd name="T14" fmla="*/ 772 w 795"/>
                <a:gd name="T15" fmla="*/ 654 h 6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5" h="654">
                  <a:moveTo>
                    <a:pt x="772" y="654"/>
                  </a:moveTo>
                  <a:cubicBezTo>
                    <a:pt x="768" y="654"/>
                    <a:pt x="763" y="652"/>
                    <a:pt x="759" y="649"/>
                  </a:cubicBezTo>
                  <a:cubicBezTo>
                    <a:pt x="10" y="39"/>
                    <a:pt x="10" y="39"/>
                    <a:pt x="10" y="39"/>
                  </a:cubicBezTo>
                  <a:cubicBezTo>
                    <a:pt x="1" y="32"/>
                    <a:pt x="0" y="19"/>
                    <a:pt x="7" y="10"/>
                  </a:cubicBezTo>
                  <a:cubicBezTo>
                    <a:pt x="14" y="2"/>
                    <a:pt x="27" y="0"/>
                    <a:pt x="36" y="8"/>
                  </a:cubicBezTo>
                  <a:cubicBezTo>
                    <a:pt x="785" y="618"/>
                    <a:pt x="785" y="618"/>
                    <a:pt x="785" y="618"/>
                  </a:cubicBezTo>
                  <a:cubicBezTo>
                    <a:pt x="794" y="625"/>
                    <a:pt x="795" y="638"/>
                    <a:pt x="788" y="646"/>
                  </a:cubicBezTo>
                  <a:cubicBezTo>
                    <a:pt x="784" y="651"/>
                    <a:pt x="778" y="654"/>
                    <a:pt x="772" y="65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0" name="Freeform 14"/>
            <p:cNvSpPr/>
            <p:nvPr/>
          </p:nvSpPr>
          <p:spPr bwMode="auto">
            <a:xfrm>
              <a:off x="2600325" y="2459038"/>
              <a:ext cx="280987" cy="119063"/>
            </a:xfrm>
            <a:custGeom>
              <a:avLst/>
              <a:gdLst>
                <a:gd name="T0" fmla="*/ 0 w 177"/>
                <a:gd name="T1" fmla="*/ 12 h 75"/>
                <a:gd name="T2" fmla="*/ 177 w 177"/>
                <a:gd name="T3" fmla="*/ 75 h 75"/>
                <a:gd name="T4" fmla="*/ 85 w 177"/>
                <a:gd name="T5" fmla="*/ 0 h 75"/>
                <a:gd name="T6" fmla="*/ 0 w 177"/>
                <a:gd name="T7" fmla="*/ 12 h 75"/>
              </a:gdLst>
              <a:ahLst/>
              <a:cxnLst>
                <a:cxn ang="0">
                  <a:pos x="T0" y="T1"/>
                </a:cxn>
                <a:cxn ang="0">
                  <a:pos x="T2" y="T3"/>
                </a:cxn>
                <a:cxn ang="0">
                  <a:pos x="T4" y="T5"/>
                </a:cxn>
                <a:cxn ang="0">
                  <a:pos x="T6" y="T7"/>
                </a:cxn>
              </a:cxnLst>
              <a:rect l="0" t="0" r="r" b="b"/>
              <a:pathLst>
                <a:path w="177" h="75">
                  <a:moveTo>
                    <a:pt x="0" y="12"/>
                  </a:moveTo>
                  <a:lnTo>
                    <a:pt x="177" y="75"/>
                  </a:lnTo>
                  <a:lnTo>
                    <a:pt x="85" y="0"/>
                  </a:lnTo>
                  <a:lnTo>
                    <a:pt x="0" y="12"/>
                  </a:ln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sp>
          <p:nvSpPr>
            <p:cNvPr id="51" name="Freeform 15"/>
            <p:cNvSpPr/>
            <p:nvPr/>
          </p:nvSpPr>
          <p:spPr bwMode="auto">
            <a:xfrm>
              <a:off x="2725738" y="2324101"/>
              <a:ext cx="155575" cy="254000"/>
            </a:xfrm>
            <a:custGeom>
              <a:avLst/>
              <a:gdLst>
                <a:gd name="T0" fmla="*/ 6 w 98"/>
                <a:gd name="T1" fmla="*/ 85 h 160"/>
                <a:gd name="T2" fmla="*/ 98 w 98"/>
                <a:gd name="T3" fmla="*/ 160 h 160"/>
                <a:gd name="T4" fmla="*/ 0 w 98"/>
                <a:gd name="T5" fmla="*/ 0 h 160"/>
                <a:gd name="T6" fmla="*/ 6 w 98"/>
                <a:gd name="T7" fmla="*/ 85 h 160"/>
              </a:gdLst>
              <a:ahLst/>
              <a:cxnLst>
                <a:cxn ang="0">
                  <a:pos x="T0" y="T1"/>
                </a:cxn>
                <a:cxn ang="0">
                  <a:pos x="T2" y="T3"/>
                </a:cxn>
                <a:cxn ang="0">
                  <a:pos x="T4" y="T5"/>
                </a:cxn>
                <a:cxn ang="0">
                  <a:pos x="T6" y="T7"/>
                </a:cxn>
              </a:cxnLst>
              <a:rect l="0" t="0" r="r" b="b"/>
              <a:pathLst>
                <a:path w="98" h="160">
                  <a:moveTo>
                    <a:pt x="6" y="85"/>
                  </a:moveTo>
                  <a:lnTo>
                    <a:pt x="98" y="160"/>
                  </a:lnTo>
                  <a:lnTo>
                    <a:pt x="0" y="0"/>
                  </a:lnTo>
                  <a:lnTo>
                    <a:pt x="6" y="85"/>
                  </a:lnTo>
                  <a:close/>
                </a:path>
              </a:pathLst>
            </a:custGeom>
            <a:solidFill>
              <a:schemeClr val="bg1">
                <a:lumMod val="85000"/>
              </a:schemeClr>
            </a:solidFill>
            <a:ln>
              <a:noFill/>
            </a:ln>
          </p:spPr>
          <p:txBody>
            <a:bodyPr vert="horz" wrap="square" lIns="91440" tIns="45720" rIns="91440" bIns="45720" numCol="1" anchor="t" anchorCtr="0" compatLnSpc="1"/>
            <a:lstStyle/>
            <a:p>
              <a:endParaRPr lang="zh-CN" altLang="en-US"/>
            </a:p>
          </p:txBody>
        </p:sp>
      </p:grpSp>
      <p:sp>
        <p:nvSpPr>
          <p:cNvPr id="52" name="Freeform 12"/>
          <p:cNvSpPr/>
          <p:nvPr/>
        </p:nvSpPr>
        <p:spPr bwMode="auto">
          <a:xfrm flipV="1">
            <a:off x="5400850" y="2927059"/>
            <a:ext cx="1373187" cy="1291865"/>
          </a:xfrm>
          <a:custGeom>
            <a:avLst/>
            <a:gdLst/>
            <a:ahLst/>
            <a:cxnLst/>
            <a:rect l="l" t="t" r="r" b="b"/>
            <a:pathLst>
              <a:path w="1373187" h="1291466">
                <a:moveTo>
                  <a:pt x="1373186" y="1291466"/>
                </a:moveTo>
                <a:lnTo>
                  <a:pt x="1316220" y="1239784"/>
                </a:lnTo>
                <a:lnTo>
                  <a:pt x="1316221" y="1239784"/>
                </a:lnTo>
                <a:lnTo>
                  <a:pt x="1373187" y="1291466"/>
                </a:lnTo>
                <a:lnTo>
                  <a:pt x="1217612" y="1008792"/>
                </a:lnTo>
                <a:lnTo>
                  <a:pt x="1224267" y="1113714"/>
                </a:lnTo>
                <a:cubicBezTo>
                  <a:pt x="1123585" y="1022574"/>
                  <a:pt x="907850" y="827283"/>
                  <a:pt x="445585" y="408824"/>
                </a:cubicBezTo>
                <a:lnTo>
                  <a:pt x="450849" y="206706"/>
                </a:lnTo>
                <a:lnTo>
                  <a:pt x="219074" y="0"/>
                </a:lnTo>
                <a:lnTo>
                  <a:pt x="213889" y="199085"/>
                </a:lnTo>
                <a:lnTo>
                  <a:pt x="205595" y="191578"/>
                </a:lnTo>
                <a:cubicBezTo>
                  <a:pt x="192296" y="178438"/>
                  <a:pt x="173086" y="181723"/>
                  <a:pt x="162743" y="194863"/>
                </a:cubicBezTo>
                <a:cubicBezTo>
                  <a:pt x="152399" y="209645"/>
                  <a:pt x="153877" y="230996"/>
                  <a:pt x="167176" y="242494"/>
                </a:cubicBezTo>
                <a:cubicBezTo>
                  <a:pt x="167176" y="242494"/>
                  <a:pt x="167176" y="242494"/>
                  <a:pt x="169337" y="244450"/>
                </a:cubicBezTo>
                <a:lnTo>
                  <a:pt x="178874" y="253084"/>
                </a:lnTo>
                <a:lnTo>
                  <a:pt x="0" y="302108"/>
                </a:lnTo>
                <a:lnTo>
                  <a:pt x="231775" y="510580"/>
                </a:lnTo>
                <a:lnTo>
                  <a:pt x="408272" y="460742"/>
                </a:lnTo>
                <a:cubicBezTo>
                  <a:pt x="557041" y="595413"/>
                  <a:pt x="797608" y="813183"/>
                  <a:pt x="1186619" y="1165328"/>
                </a:cubicBezTo>
                <a:lnTo>
                  <a:pt x="1092199" y="1180163"/>
                </a:lnTo>
                <a:close/>
              </a:path>
            </a:pathLst>
          </a:custGeom>
          <a:solidFill>
            <a:schemeClr val="bg1">
              <a:lumMod val="75000"/>
              <a:alpha val="10000"/>
            </a:schemeClr>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4"/>
          <p:cNvSpPr>
            <a:spLocks noChangeArrowheads="1"/>
          </p:cNvSpPr>
          <p:nvPr/>
        </p:nvSpPr>
        <p:spPr bwMode="auto">
          <a:xfrm>
            <a:off x="416158" y="1407143"/>
            <a:ext cx="4278146"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a:solidFill>
                  <a:schemeClr val="tx1">
                    <a:lumMod val="75000"/>
                    <a:lumOff val="25000"/>
                  </a:schemeClr>
                </a:solidFill>
              </a:rPr>
              <a:t>Agentic RAG </a:t>
            </a:r>
            <a:r>
              <a:rPr lang="zh-CN" altLang="en-US" sz="800" dirty="0">
                <a:solidFill>
                  <a:schemeClr val="tx1">
                    <a:lumMod val="75000"/>
                    <a:lumOff val="25000"/>
                  </a:schemeClr>
                </a:solidFill>
              </a:rPr>
              <a:t>通过在 </a:t>
            </a:r>
            <a:r>
              <a:rPr lang="en-US" altLang="zh-CN" sz="800" dirty="0">
                <a:solidFill>
                  <a:schemeClr val="tx1">
                    <a:lumMod val="75000"/>
                    <a:lumOff val="25000"/>
                  </a:schemeClr>
                </a:solidFill>
              </a:rPr>
              <a:t>RAG </a:t>
            </a:r>
            <a:r>
              <a:rPr lang="zh-CN" altLang="en-US" sz="800" dirty="0">
                <a:solidFill>
                  <a:schemeClr val="tx1">
                    <a:lumMod val="75000"/>
                    <a:lumOff val="25000"/>
                  </a:schemeClr>
                </a:solidFill>
              </a:rPr>
              <a:t>循环中引入 </a:t>
            </a:r>
            <a:r>
              <a:rPr lang="en-US" altLang="zh-CN" sz="800" dirty="0">
                <a:solidFill>
                  <a:schemeClr val="tx1">
                    <a:lumMod val="75000"/>
                    <a:lumOff val="25000"/>
                  </a:schemeClr>
                </a:solidFill>
              </a:rPr>
              <a:t>AI Agent </a:t>
            </a:r>
            <a:r>
              <a:rPr lang="zh-CN" altLang="en-US" sz="800" dirty="0">
                <a:solidFill>
                  <a:schemeClr val="tx1">
                    <a:lumMod val="75000"/>
                    <a:lumOff val="25000"/>
                  </a:schemeClr>
                </a:solidFill>
              </a:rPr>
              <a:t>来解决问题。在该系统中，检索与生成组件由 </a:t>
            </a:r>
            <a:r>
              <a:rPr lang="en-US" altLang="zh-CN" sz="800" dirty="0">
                <a:solidFill>
                  <a:schemeClr val="tx1">
                    <a:lumMod val="75000"/>
                    <a:lumOff val="25000"/>
                  </a:schemeClr>
                </a:solidFill>
              </a:rPr>
              <a:t>AI Agent </a:t>
            </a:r>
            <a:r>
              <a:rPr lang="zh-CN" altLang="en-US" sz="800" dirty="0">
                <a:solidFill>
                  <a:schemeClr val="tx1">
                    <a:lumMod val="75000"/>
                    <a:lumOff val="25000"/>
                  </a:schemeClr>
                </a:solidFill>
              </a:rPr>
              <a:t>协调，它能够规划多步查询、运用多种工具，并依据查询及中间结果灵活调整策略。换言之，“</a:t>
            </a:r>
            <a:r>
              <a:rPr lang="en-US" altLang="zh-CN" sz="800" dirty="0">
                <a:solidFill>
                  <a:schemeClr val="tx1">
                    <a:lumMod val="75000"/>
                    <a:lumOff val="25000"/>
                  </a:schemeClr>
                </a:solidFill>
              </a:rPr>
              <a:t>agentic RAG </a:t>
            </a:r>
            <a:r>
              <a:rPr lang="zh-CN" altLang="en-US" sz="800" dirty="0">
                <a:solidFill>
                  <a:schemeClr val="tx1">
                    <a:lumMod val="75000"/>
                    <a:lumOff val="25000"/>
                  </a:schemeClr>
                </a:solidFill>
              </a:rPr>
              <a:t>描绘了一种基于 </a:t>
            </a:r>
            <a:r>
              <a:rPr lang="en-US" altLang="zh-CN" sz="800" dirty="0">
                <a:solidFill>
                  <a:schemeClr val="tx1">
                    <a:lumMod val="75000"/>
                    <a:lumOff val="25000"/>
                  </a:schemeClr>
                </a:solidFill>
              </a:rPr>
              <a:t>AI agent </a:t>
            </a:r>
            <a:r>
              <a:rPr lang="zh-CN" altLang="en-US" sz="800" dirty="0">
                <a:solidFill>
                  <a:schemeClr val="tx1">
                    <a:lumMod val="75000"/>
                    <a:lumOff val="25000"/>
                  </a:schemeClr>
                </a:solidFill>
              </a:rPr>
              <a:t>的 </a:t>
            </a:r>
            <a:r>
              <a:rPr lang="en-US" altLang="zh-CN" sz="800" dirty="0">
                <a:solidFill>
                  <a:schemeClr val="tx1">
                    <a:lumMod val="75000"/>
                    <a:lumOff val="25000"/>
                  </a:schemeClr>
                </a:solidFill>
              </a:rPr>
              <a:t>RAG </a:t>
            </a:r>
            <a:r>
              <a:rPr lang="zh-CN" altLang="en-US" sz="800" dirty="0">
                <a:solidFill>
                  <a:schemeClr val="tx1">
                    <a:lumMod val="75000"/>
                    <a:lumOff val="25000"/>
                  </a:schemeClr>
                </a:solidFill>
              </a:rPr>
              <a:t>实现方式”，超越了静态的一次性检索范畴。</a:t>
            </a:r>
            <a:endParaRPr lang="en-US" altLang="zh-CN" sz="600" dirty="0">
              <a:solidFill>
                <a:schemeClr val="bg1">
                  <a:lumMod val="50000"/>
                </a:schemeClr>
              </a:solidFill>
            </a:endParaRPr>
          </a:p>
        </p:txBody>
      </p:sp>
      <p:sp>
        <p:nvSpPr>
          <p:cNvPr id="34" name="Rectangle 24"/>
          <p:cNvSpPr>
            <a:spLocks noChangeArrowheads="1"/>
          </p:cNvSpPr>
          <p:nvPr/>
        </p:nvSpPr>
        <p:spPr bwMode="auto">
          <a:xfrm>
            <a:off x="416158" y="2139702"/>
            <a:ext cx="4278146" cy="207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典型的</a:t>
            </a:r>
            <a:r>
              <a:rPr lang="en-US" altLang="zh-CN" sz="800" dirty="0">
                <a:solidFill>
                  <a:schemeClr val="tx1">
                    <a:lumMod val="75000"/>
                    <a:lumOff val="25000"/>
                  </a:schemeClr>
                </a:solidFill>
              </a:rPr>
              <a:t>Agentic RAG </a:t>
            </a:r>
            <a:r>
              <a:rPr lang="zh-CN" altLang="en-US" sz="800" dirty="0">
                <a:solidFill>
                  <a:schemeClr val="tx1">
                    <a:lumMod val="75000"/>
                    <a:lumOff val="25000"/>
                  </a:schemeClr>
                </a:solidFill>
              </a:rPr>
              <a:t>系统包括：</a:t>
            </a:r>
          </a:p>
          <a:p>
            <a:pPr>
              <a:lnSpc>
                <a:spcPct val="120000"/>
              </a:lnSpc>
              <a:spcBef>
                <a:spcPts val="300"/>
              </a:spcBef>
            </a:pPr>
            <a:r>
              <a:rPr lang="en-US" altLang="zh-CN" sz="800" b="1" dirty="0" smtClean="0">
                <a:solidFill>
                  <a:schemeClr val="tx1">
                    <a:lumMod val="75000"/>
                    <a:lumOff val="25000"/>
                  </a:schemeClr>
                </a:solidFill>
              </a:rPr>
              <a:t>Routing </a:t>
            </a:r>
            <a:r>
              <a:rPr lang="en-US" altLang="zh-CN" sz="800" b="1" dirty="0">
                <a:solidFill>
                  <a:schemeClr val="tx1">
                    <a:lumMod val="75000"/>
                    <a:lumOff val="25000"/>
                  </a:schemeClr>
                </a:solidFill>
              </a:rPr>
              <a:t>Agents</a:t>
            </a:r>
            <a:r>
              <a:rPr lang="zh-CN" altLang="en-US" sz="800" b="1" dirty="0">
                <a:solidFill>
                  <a:schemeClr val="tx1">
                    <a:lumMod val="75000"/>
                    <a:lumOff val="25000"/>
                  </a:schemeClr>
                </a:solidFill>
              </a:rPr>
              <a:t>：</a:t>
            </a:r>
            <a:r>
              <a:rPr lang="zh-CN" altLang="en-US" sz="800" dirty="0">
                <a:solidFill>
                  <a:schemeClr val="tx1">
                    <a:lumMod val="75000"/>
                    <a:lumOff val="25000"/>
                  </a:schemeClr>
                </a:solidFill>
              </a:rPr>
              <a:t>在 </a:t>
            </a:r>
            <a:r>
              <a:rPr lang="en-US" altLang="zh-CN" sz="800" dirty="0">
                <a:solidFill>
                  <a:schemeClr val="tx1">
                    <a:lumMod val="75000"/>
                    <a:lumOff val="25000"/>
                  </a:schemeClr>
                </a:solidFill>
              </a:rPr>
              <a:t>RAG </a:t>
            </a:r>
            <a:r>
              <a:rPr lang="zh-CN" altLang="en-US" sz="800" dirty="0">
                <a:solidFill>
                  <a:schemeClr val="tx1">
                    <a:lumMod val="75000"/>
                    <a:lumOff val="25000"/>
                  </a:schemeClr>
                </a:solidFill>
              </a:rPr>
              <a:t>生态系统中扮演着流量指引者的关键角色。它们负责对传入的用户查询进行深入剖析，精准判断哪些知识源或工具与之最为适配。在相对简易的 </a:t>
            </a:r>
            <a:r>
              <a:rPr lang="en-US" altLang="zh-CN" sz="800" dirty="0">
                <a:solidFill>
                  <a:schemeClr val="tx1">
                    <a:lumMod val="75000"/>
                    <a:lumOff val="25000"/>
                  </a:schemeClr>
                </a:solidFill>
              </a:rPr>
              <a:t>RAG </a:t>
            </a:r>
            <a:r>
              <a:rPr lang="zh-CN" altLang="en-US" sz="800" dirty="0">
                <a:solidFill>
                  <a:schemeClr val="tx1">
                    <a:lumMod val="75000"/>
                    <a:lumOff val="25000"/>
                  </a:schemeClr>
                </a:solidFill>
              </a:rPr>
              <a:t>体系架构里，其核心任务是筛选出能够获取信息的最佳数据源</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zh-CN" altLang="en-US" sz="800" b="1" dirty="0">
                <a:solidFill>
                  <a:schemeClr val="tx1">
                    <a:lumMod val="75000"/>
                    <a:lumOff val="25000"/>
                  </a:schemeClr>
                </a:solidFill>
              </a:rPr>
              <a:t>查询规划 </a:t>
            </a:r>
            <a:r>
              <a:rPr lang="en-US" altLang="zh-CN" sz="800" b="1" dirty="0">
                <a:solidFill>
                  <a:schemeClr val="tx1">
                    <a:lumMod val="75000"/>
                    <a:lumOff val="25000"/>
                  </a:schemeClr>
                </a:solidFill>
              </a:rPr>
              <a:t>Agent</a:t>
            </a:r>
            <a:r>
              <a:rPr lang="zh-CN" altLang="en-US" sz="800" b="1" dirty="0">
                <a:solidFill>
                  <a:schemeClr val="tx1">
                    <a:lumMod val="75000"/>
                    <a:lumOff val="25000"/>
                  </a:schemeClr>
                </a:solidFill>
              </a:rPr>
              <a:t>：</a:t>
            </a:r>
            <a:r>
              <a:rPr lang="zh-CN" altLang="en-US" sz="800" dirty="0">
                <a:solidFill>
                  <a:schemeClr val="tx1">
                    <a:lumMod val="75000"/>
                    <a:lumOff val="25000"/>
                  </a:schemeClr>
                </a:solidFill>
              </a:rPr>
              <a:t>这类 </a:t>
            </a:r>
            <a:r>
              <a:rPr lang="en-US" altLang="zh-CN" sz="800" dirty="0">
                <a:solidFill>
                  <a:schemeClr val="tx1">
                    <a:lumMod val="75000"/>
                    <a:lumOff val="25000"/>
                  </a:schemeClr>
                </a:solidFill>
              </a:rPr>
              <a:t>Agent </a:t>
            </a:r>
            <a:r>
              <a:rPr lang="zh-CN" altLang="en-US" sz="800" dirty="0">
                <a:solidFill>
                  <a:schemeClr val="tx1">
                    <a:lumMod val="75000"/>
                    <a:lumOff val="25000"/>
                  </a:schemeClr>
                </a:solidFill>
              </a:rPr>
              <a:t>犹如项目管理领域中的 “项目经理”。它们擅长将复杂繁琐的查询巧妙拆解为多个易于管控的子任务，具体涵盖把错综复杂的问题逐步分解成条理清晰的逻辑步骤，接着将这些细分的子任务精准委托给系统内对应的 </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，最后还能熟练地整合各类答案，使之成为一个逻辑严密、连贯流畅的最终答案</a:t>
            </a:r>
            <a:r>
              <a:rPr lang="zh-CN" altLang="en-US" sz="800" dirty="0" smtClean="0">
                <a:solidFill>
                  <a:schemeClr val="tx1">
                    <a:lumMod val="75000"/>
                    <a:lumOff val="25000"/>
                  </a:schemeClr>
                </a:solidFill>
              </a:rPr>
              <a:t>。</a:t>
            </a:r>
            <a:endParaRPr lang="en-US" altLang="zh-CN" sz="800" dirty="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en-US" altLang="zh-CN" sz="800" b="1" dirty="0" smtClean="0">
                <a:solidFill>
                  <a:schemeClr val="tx1">
                    <a:lumMod val="75000"/>
                    <a:lumOff val="25000"/>
                  </a:schemeClr>
                </a:solidFill>
              </a:rPr>
              <a:t>ReAct </a:t>
            </a:r>
            <a:r>
              <a:rPr lang="en-US" altLang="zh-CN" sz="800" b="1" dirty="0">
                <a:solidFill>
                  <a:schemeClr val="tx1">
                    <a:lumMod val="75000"/>
                    <a:lumOff val="25000"/>
                  </a:schemeClr>
                </a:solidFill>
              </a:rPr>
              <a:t>Agents</a:t>
            </a:r>
            <a:r>
              <a:rPr lang="zh-CN" altLang="en-US" sz="800" b="1" dirty="0">
                <a:solidFill>
                  <a:schemeClr val="tx1">
                    <a:lumMod val="75000"/>
                    <a:lumOff val="25000"/>
                  </a:schemeClr>
                </a:solidFill>
              </a:rPr>
              <a:t>：</a:t>
            </a:r>
            <a:r>
              <a:rPr lang="zh-CN" altLang="en-US" sz="800" dirty="0">
                <a:solidFill>
                  <a:schemeClr val="tx1">
                    <a:lumMod val="75000"/>
                    <a:lumOff val="25000"/>
                  </a:schemeClr>
                </a:solidFill>
              </a:rPr>
              <a:t>它们致力于开拓切实可行的解决方案路径，针对每个步骤精确锁定实用的工具，并且能够依据中间产出的成果灵活调整后续的操作流程。这种与生俱来的灵活性使其在面对新信息涌现时，可以迅速且精准地修正方法策略</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zh-CN" altLang="en-US" sz="800" b="1" dirty="0">
                <a:solidFill>
                  <a:schemeClr val="tx1">
                    <a:lumMod val="75000"/>
                    <a:lumOff val="25000"/>
                  </a:schemeClr>
                </a:solidFill>
              </a:rPr>
              <a:t>计划和执行 </a:t>
            </a:r>
            <a:r>
              <a:rPr lang="en-US" altLang="zh-CN" sz="800" b="1" dirty="0">
                <a:solidFill>
                  <a:schemeClr val="tx1">
                    <a:lumMod val="75000"/>
                    <a:lumOff val="25000"/>
                  </a:schemeClr>
                </a:solidFill>
              </a:rPr>
              <a:t>Agent</a:t>
            </a:r>
            <a:r>
              <a:rPr lang="zh-CN" altLang="en-US" sz="800" b="1" dirty="0">
                <a:solidFill>
                  <a:schemeClr val="tx1">
                    <a:lumMod val="75000"/>
                    <a:lumOff val="25000"/>
                  </a:schemeClr>
                </a:solidFill>
              </a:rPr>
              <a:t>：</a:t>
            </a:r>
            <a:r>
              <a:rPr lang="zh-CN" altLang="en-US" sz="800" dirty="0">
                <a:solidFill>
                  <a:schemeClr val="tx1">
                    <a:lumMod val="75000"/>
                    <a:lumOff val="25000"/>
                  </a:schemeClr>
                </a:solidFill>
              </a:rPr>
              <a:t>此类 </a:t>
            </a:r>
            <a:r>
              <a:rPr lang="en-US" altLang="zh-CN" sz="800" dirty="0">
                <a:solidFill>
                  <a:schemeClr val="tx1">
                    <a:lumMod val="75000"/>
                    <a:lumOff val="25000"/>
                  </a:schemeClr>
                </a:solidFill>
              </a:rPr>
              <a:t>Agent </a:t>
            </a:r>
            <a:r>
              <a:rPr lang="zh-CN" altLang="en-US" sz="800" dirty="0">
                <a:solidFill>
                  <a:schemeClr val="tx1">
                    <a:lumMod val="75000"/>
                    <a:lumOff val="25000"/>
                  </a:schemeClr>
                </a:solidFill>
              </a:rPr>
              <a:t>具备独立自主执行完整工作流程的强大能力，全程无需外界的持续监督干预</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p:txBody>
      </p:sp>
      <p:sp>
        <p:nvSpPr>
          <p:cNvPr id="36" name="Rectangle 39"/>
          <p:cNvSpPr>
            <a:spLocks noChangeArrowheads="1"/>
          </p:cNvSpPr>
          <p:nvPr/>
        </p:nvSpPr>
        <p:spPr bwMode="auto">
          <a:xfrm>
            <a:off x="416159" y="278281"/>
            <a:ext cx="31477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六、基于</a:t>
            </a:r>
            <a:r>
              <a:rPr lang="en-US" altLang="zh-CN" sz="2000" b="1" dirty="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a:t>
            </a:r>
            <a:r>
              <a:rPr lang="en-US" altLang="zh-CN" sz="2000" b="1" dirty="0">
                <a:ln w="6350">
                  <a:noFill/>
                </a:ln>
                <a:solidFill>
                  <a:schemeClr val="bg1">
                    <a:lumMod val="50000"/>
                  </a:schemeClr>
                </a:solidFill>
                <a:latin typeface="Impact" pitchFamily="34" charset="0"/>
                <a:ea typeface="微软雅黑" pitchFamily="34" charset="-122"/>
              </a:rPr>
              <a:t>Agentic RAG</a:t>
            </a:r>
          </a:p>
        </p:txBody>
      </p:sp>
      <p:grpSp>
        <p:nvGrpSpPr>
          <p:cNvPr id="38" name="组合 37"/>
          <p:cNvGrpSpPr/>
          <p:nvPr/>
        </p:nvGrpSpPr>
        <p:grpSpPr>
          <a:xfrm>
            <a:off x="416158" y="699542"/>
            <a:ext cx="899592" cy="56017"/>
            <a:chOff x="0" y="2842590"/>
            <a:chExt cx="7054752" cy="89199"/>
          </a:xfrm>
        </p:grpSpPr>
        <p:sp>
          <p:nvSpPr>
            <p:cNvPr id="42" name="矩形 4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1450969" y="570584"/>
            <a:ext cx="1978298"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6.1 Agentic RAG</a:t>
            </a:r>
            <a:r>
              <a:rPr lang="zh-CN" altLang="en-US" sz="1200" b="1" dirty="0">
                <a:solidFill>
                  <a:srgbClr val="333333">
                    <a:lumMod val="75000"/>
                    <a:lumOff val="25000"/>
                  </a:srgbClr>
                </a:solidFill>
              </a:rPr>
              <a:t>的系统构成</a:t>
            </a:r>
          </a:p>
        </p:txBody>
      </p:sp>
      <p:pic>
        <p:nvPicPr>
          <p:cNvPr id="2" name="图片 1"/>
          <p:cNvPicPr>
            <a:picLocks noChangeAspect="1"/>
          </p:cNvPicPr>
          <p:nvPr/>
        </p:nvPicPr>
        <p:blipFill>
          <a:blip r:embed="rId2"/>
          <a:stretch>
            <a:fillRect/>
          </a:stretch>
        </p:blipFill>
        <p:spPr>
          <a:xfrm>
            <a:off x="5004048" y="1707654"/>
            <a:ext cx="3919411" cy="203207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4"/>
          <p:cNvSpPr>
            <a:spLocks noChangeArrowheads="1"/>
          </p:cNvSpPr>
          <p:nvPr/>
        </p:nvSpPr>
        <p:spPr bwMode="auto">
          <a:xfrm>
            <a:off x="416158" y="1707654"/>
            <a:ext cx="3600400" cy="207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这些系统具备显著的灵活性，可从多个知识库或 </a:t>
            </a:r>
            <a:r>
              <a:rPr lang="en-US" altLang="zh-CN" sz="800" dirty="0">
                <a:solidFill>
                  <a:schemeClr val="tx1">
                    <a:lumMod val="75000"/>
                    <a:lumOff val="25000"/>
                  </a:schemeClr>
                </a:solidFill>
              </a:rPr>
              <a:t>API </a:t>
            </a:r>
            <a:r>
              <a:rPr lang="zh-CN" altLang="en-US" sz="800" dirty="0">
                <a:solidFill>
                  <a:schemeClr val="tx1">
                    <a:lumMod val="75000"/>
                    <a:lumOff val="25000"/>
                  </a:schemeClr>
                </a:solidFill>
              </a:rPr>
              <a:t>中提取所需数据，同时能根据不同的查询情境或用户的特定需求灵活调整，完美适配各种复杂情况。此外，它们还能够以迭代的方式持续优化检索结果，从而确保获取到更高质量、更准确的答案，有效提升系统性能。</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尤为突出的是，</a:t>
            </a:r>
            <a:r>
              <a:rPr lang="en-US" altLang="zh-CN" sz="800" dirty="0">
                <a:solidFill>
                  <a:schemeClr val="tx1">
                    <a:lumMod val="75000"/>
                    <a:lumOff val="25000"/>
                  </a:schemeClr>
                </a:solidFill>
              </a:rPr>
              <a:t>Agent </a:t>
            </a:r>
            <a:r>
              <a:rPr lang="zh-CN" altLang="en-US" sz="800" dirty="0">
                <a:solidFill>
                  <a:schemeClr val="tx1">
                    <a:lumMod val="75000"/>
                    <a:lumOff val="25000"/>
                  </a:schemeClr>
                </a:solidFill>
              </a:rPr>
              <a:t>具备执行多步推理的能力。例如，在初始搜索查询未能得到理想结果时，</a:t>
            </a:r>
            <a:r>
              <a:rPr lang="en-US" altLang="zh-CN" sz="800" dirty="0">
                <a:solidFill>
                  <a:schemeClr val="tx1">
                    <a:lumMod val="75000"/>
                    <a:lumOff val="25000"/>
                  </a:schemeClr>
                </a:solidFill>
              </a:rPr>
              <a:t>Agent </a:t>
            </a:r>
            <a:r>
              <a:rPr lang="zh-CN" altLang="en-US" sz="800" dirty="0">
                <a:solidFill>
                  <a:schemeClr val="tx1">
                    <a:lumMod val="75000"/>
                    <a:lumOff val="25000"/>
                  </a:schemeClr>
                </a:solidFill>
              </a:rPr>
              <a:t>能够自主制定更为精准的搜索策略，或者果断发起第二次检索操作，进一步挖掘有价值的信息，不断逼近最优答案。</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Agentic RAG </a:t>
            </a:r>
            <a:r>
              <a:rPr lang="zh-CN" altLang="en-US" sz="800" dirty="0">
                <a:solidFill>
                  <a:schemeClr val="tx1">
                    <a:lumMod val="75000"/>
                    <a:lumOff val="25000"/>
                  </a:schemeClr>
                </a:solidFill>
              </a:rPr>
              <a:t>的出现，成功实现了从传统被动查找模式向 “自适应、智能化问题解决” 流水线的重大转变。在这一创新架构下，</a:t>
            </a:r>
            <a:r>
              <a:rPr lang="en-US" altLang="zh-CN" sz="800" dirty="0">
                <a:solidFill>
                  <a:schemeClr val="tx1">
                    <a:lumMod val="75000"/>
                    <a:lumOff val="25000"/>
                  </a:schemeClr>
                </a:solidFill>
              </a:rPr>
              <a:t>LLM </a:t>
            </a:r>
            <a:r>
              <a:rPr lang="zh-CN" altLang="en-US" sz="800" dirty="0">
                <a:solidFill>
                  <a:schemeClr val="tx1">
                    <a:lumMod val="75000"/>
                    <a:lumOff val="25000"/>
                  </a:schemeClr>
                </a:solidFill>
              </a:rPr>
              <a:t>得以化被动为主动，充分利用各种工具，为获取最佳答案而施展强大能力，引领着智能信息处理领域迈向新的发展阶段。</a:t>
            </a:r>
            <a:endParaRPr lang="en-US" altLang="zh-CN" sz="600" dirty="0">
              <a:solidFill>
                <a:schemeClr val="bg1">
                  <a:lumMod val="50000"/>
                </a:schemeClr>
              </a:solidFill>
            </a:endParaRPr>
          </a:p>
        </p:txBody>
      </p:sp>
      <p:sp>
        <p:nvSpPr>
          <p:cNvPr id="36" name="Rectangle 39"/>
          <p:cNvSpPr>
            <a:spLocks noChangeArrowheads="1"/>
          </p:cNvSpPr>
          <p:nvPr/>
        </p:nvSpPr>
        <p:spPr bwMode="auto">
          <a:xfrm>
            <a:off x="416159" y="278281"/>
            <a:ext cx="31477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六、基于</a:t>
            </a:r>
            <a:r>
              <a:rPr lang="en-US" altLang="zh-CN" sz="2000" b="1" dirty="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a:t>
            </a:r>
            <a:r>
              <a:rPr lang="en-US" altLang="zh-CN" sz="2000" b="1" dirty="0">
                <a:ln w="6350">
                  <a:noFill/>
                </a:ln>
                <a:solidFill>
                  <a:schemeClr val="bg1">
                    <a:lumMod val="50000"/>
                  </a:schemeClr>
                </a:solidFill>
                <a:latin typeface="Impact" pitchFamily="34" charset="0"/>
                <a:ea typeface="微软雅黑" pitchFamily="34" charset="-122"/>
              </a:rPr>
              <a:t>Agentic RAG</a:t>
            </a:r>
          </a:p>
        </p:txBody>
      </p:sp>
      <p:grpSp>
        <p:nvGrpSpPr>
          <p:cNvPr id="38" name="组合 37"/>
          <p:cNvGrpSpPr/>
          <p:nvPr/>
        </p:nvGrpSpPr>
        <p:grpSpPr>
          <a:xfrm>
            <a:off x="416158" y="699542"/>
            <a:ext cx="899592" cy="56017"/>
            <a:chOff x="0" y="2842590"/>
            <a:chExt cx="7054752" cy="89199"/>
          </a:xfrm>
        </p:grpSpPr>
        <p:sp>
          <p:nvSpPr>
            <p:cNvPr id="42" name="矩形 4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1450969" y="570584"/>
            <a:ext cx="1978298"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6.1 Agentic RAG</a:t>
            </a:r>
            <a:r>
              <a:rPr lang="zh-CN" altLang="en-US" sz="1200" b="1" dirty="0">
                <a:solidFill>
                  <a:srgbClr val="333333">
                    <a:lumMod val="75000"/>
                    <a:lumOff val="25000"/>
                  </a:srgbClr>
                </a:solidFill>
              </a:rPr>
              <a:t>的系统构成</a:t>
            </a:r>
          </a:p>
        </p:txBody>
      </p:sp>
      <p:pic>
        <p:nvPicPr>
          <p:cNvPr id="3" name="图片 2"/>
          <p:cNvPicPr>
            <a:picLocks noChangeAspect="1"/>
          </p:cNvPicPr>
          <p:nvPr/>
        </p:nvPicPr>
        <p:blipFill>
          <a:blip r:embed="rId2"/>
          <a:stretch>
            <a:fillRect/>
          </a:stretch>
        </p:blipFill>
        <p:spPr>
          <a:xfrm>
            <a:off x="4572000" y="1412713"/>
            <a:ext cx="4093327" cy="2664296"/>
          </a:xfrm>
          <a:prstGeom prst="rect">
            <a:avLst/>
          </a:prstGeom>
        </p:spPr>
      </p:pic>
    </p:spTree>
    <p:extLst>
      <p:ext uri="{BB962C8B-B14F-4D97-AF65-F5344CB8AC3E}">
        <p14:creationId xmlns:p14="http://schemas.microsoft.com/office/powerpoint/2010/main" val="135043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4"/>
          <p:cNvSpPr>
            <a:spLocks noChangeArrowheads="1"/>
          </p:cNvSpPr>
          <p:nvPr/>
        </p:nvSpPr>
        <p:spPr bwMode="auto">
          <a:xfrm>
            <a:off x="442491" y="1275606"/>
            <a:ext cx="3672408" cy="2960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为 </a:t>
            </a:r>
            <a:r>
              <a:rPr lang="en-US" altLang="zh-CN" sz="800" dirty="0">
                <a:solidFill>
                  <a:schemeClr val="tx1">
                    <a:lumMod val="75000"/>
                    <a:lumOff val="25000"/>
                  </a:schemeClr>
                </a:solidFill>
              </a:rPr>
              <a:t>AI </a:t>
            </a:r>
            <a:r>
              <a:rPr lang="zh-CN" altLang="en-US" sz="800" dirty="0">
                <a:solidFill>
                  <a:schemeClr val="tx1">
                    <a:lumMod val="75000"/>
                    <a:lumOff val="25000"/>
                  </a:schemeClr>
                </a:solidFill>
              </a:rPr>
              <a:t>助手 </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客户机</a:t>
            </a:r>
            <a:r>
              <a:rPr lang="en-US" altLang="zh-CN" sz="800" dirty="0">
                <a:solidFill>
                  <a:schemeClr val="tx1">
                    <a:lumMod val="75000"/>
                    <a:lumOff val="25000"/>
                  </a:schemeClr>
                </a:solidFill>
              </a:rPr>
              <a:t>) </a:t>
            </a:r>
            <a:r>
              <a:rPr lang="zh-CN" altLang="en-US" sz="800" dirty="0">
                <a:solidFill>
                  <a:schemeClr val="tx1">
                    <a:lumMod val="75000"/>
                    <a:lumOff val="25000"/>
                  </a:schemeClr>
                </a:solidFill>
              </a:rPr>
              <a:t>定义了一个通用协议，用于与提供数据或操作的外部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服务器进行通信。</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服务器是一个轻量级程序，通过这个标准化协议公开特定的功能 </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数据源或工具</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。例如，一个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服务器可能提供对公司文档存储库的访问，另一个可能与电子邮件或日历进行交互，还有一个可能连接到数据库 </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都遵循相同的交互规则</a:t>
            </a:r>
            <a:r>
              <a:rPr lang="en-US" altLang="zh-CN" sz="800" dirty="0">
                <a:solidFill>
                  <a:schemeClr val="tx1">
                    <a:lumMod val="75000"/>
                    <a:lumOff val="25000"/>
                  </a:schemeClr>
                </a:solidFill>
              </a:rPr>
              <a:t>)</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与直接连接到每个工具的 </a:t>
            </a:r>
            <a:r>
              <a:rPr lang="en-US" altLang="zh-CN" sz="800" dirty="0">
                <a:solidFill>
                  <a:schemeClr val="tx1">
                    <a:lumMod val="75000"/>
                    <a:lumOff val="25000"/>
                  </a:schemeClr>
                </a:solidFill>
              </a:rPr>
              <a:t>LLM </a:t>
            </a:r>
            <a:r>
              <a:rPr lang="zh-CN" altLang="en-US" sz="800" dirty="0">
                <a:solidFill>
                  <a:schemeClr val="tx1">
                    <a:lumMod val="75000"/>
                    <a:lumOff val="25000"/>
                  </a:schemeClr>
                </a:solidFill>
              </a:rPr>
              <a:t>不同，这里只有一个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层。</a:t>
            </a:r>
            <a:r>
              <a:rPr lang="en-US" altLang="zh-CN" sz="800" dirty="0">
                <a:solidFill>
                  <a:schemeClr val="tx1">
                    <a:lumMod val="75000"/>
                    <a:lumOff val="25000"/>
                  </a:schemeClr>
                </a:solidFill>
              </a:rPr>
              <a:t>LLM </a:t>
            </a:r>
            <a:r>
              <a:rPr lang="zh-CN" altLang="en-US" sz="800" dirty="0">
                <a:solidFill>
                  <a:schemeClr val="tx1">
                    <a:lumMod val="75000"/>
                    <a:lumOff val="25000"/>
                  </a:schemeClr>
                </a:solidFill>
              </a:rPr>
              <a:t>向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发送请求，然后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将请求路由到正确的工具 </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向量 </a:t>
            </a:r>
            <a:r>
              <a:rPr lang="en-US" altLang="zh-CN" sz="800" dirty="0">
                <a:solidFill>
                  <a:schemeClr val="tx1">
                    <a:lumMod val="75000"/>
                    <a:lumOff val="25000"/>
                  </a:schemeClr>
                </a:solidFill>
              </a:rPr>
              <a:t>DB</a:t>
            </a:r>
            <a:r>
              <a:rPr lang="zh-CN" altLang="en-US" sz="800" dirty="0">
                <a:solidFill>
                  <a:schemeClr val="tx1">
                    <a:lumMod val="75000"/>
                    <a:lumOff val="25000"/>
                  </a:schemeClr>
                </a:solidFill>
              </a:rPr>
              <a:t>、自定义应用程序、 </a:t>
            </a:r>
            <a:r>
              <a:rPr lang="en-US" altLang="zh-CN" sz="800" dirty="0">
                <a:solidFill>
                  <a:schemeClr val="tx1">
                    <a:lumMod val="75000"/>
                    <a:lumOff val="25000"/>
                  </a:schemeClr>
                </a:solidFill>
              </a:rPr>
              <a:t>web </a:t>
            </a:r>
            <a:r>
              <a:rPr lang="zh-CN" altLang="en-US" sz="800" dirty="0">
                <a:solidFill>
                  <a:schemeClr val="tx1">
                    <a:lumMod val="75000"/>
                    <a:lumOff val="25000"/>
                  </a:schemeClr>
                </a:solidFill>
              </a:rPr>
              <a:t>搜索等</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。这将标准化 </a:t>
            </a:r>
            <a:r>
              <a:rPr lang="en-US" altLang="zh-CN" sz="800" dirty="0">
                <a:solidFill>
                  <a:schemeClr val="tx1">
                    <a:lumMod val="75000"/>
                    <a:lumOff val="25000"/>
                  </a:schemeClr>
                </a:solidFill>
              </a:rPr>
              <a:t>LLM </a:t>
            </a:r>
            <a:r>
              <a:rPr lang="zh-CN" altLang="en-US" sz="800" dirty="0">
                <a:solidFill>
                  <a:schemeClr val="tx1">
                    <a:lumMod val="75000"/>
                    <a:lumOff val="25000"/>
                  </a:schemeClr>
                </a:solidFill>
              </a:rPr>
              <a:t>获取上下文或执行操作的方式，使得在不改变 </a:t>
            </a:r>
            <a:r>
              <a:rPr lang="en-US" altLang="zh-CN" sz="800" dirty="0">
                <a:solidFill>
                  <a:schemeClr val="tx1">
                    <a:lumMod val="75000"/>
                    <a:lumOff val="25000"/>
                  </a:schemeClr>
                </a:solidFill>
              </a:rPr>
              <a:t>LLM </a:t>
            </a:r>
            <a:r>
              <a:rPr lang="zh-CN" altLang="en-US" sz="800" dirty="0">
                <a:solidFill>
                  <a:schemeClr val="tx1">
                    <a:lumMod val="75000"/>
                    <a:lumOff val="25000"/>
                  </a:schemeClr>
                </a:solidFill>
              </a:rPr>
              <a:t>内部逻辑的情况下添加或交换新工具变得更加容易。它还简化了体系结构： </a:t>
            </a:r>
            <a:r>
              <a:rPr lang="en-US" altLang="zh-CN" sz="800" dirty="0">
                <a:solidFill>
                  <a:schemeClr val="tx1">
                    <a:lumMod val="75000"/>
                    <a:lumOff val="25000"/>
                  </a:schemeClr>
                </a:solidFill>
              </a:rPr>
              <a:t>LLM </a:t>
            </a:r>
            <a:r>
              <a:rPr lang="zh-CN" altLang="en-US" sz="800" dirty="0">
                <a:solidFill>
                  <a:schemeClr val="tx1">
                    <a:lumMod val="75000"/>
                    <a:lumOff val="25000"/>
                  </a:schemeClr>
                </a:solidFill>
              </a:rPr>
              <a:t>只有一个主连接 </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到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管理所有其他集成</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在整个过程中，必要的 </a:t>
            </a:r>
            <a:r>
              <a:rPr lang="en-US" altLang="zh-CN" sz="800" dirty="0">
                <a:solidFill>
                  <a:schemeClr val="tx1">
                    <a:lumMod val="75000"/>
                    <a:lumOff val="25000"/>
                  </a:schemeClr>
                </a:solidFill>
              </a:rPr>
              <a:t>API </a:t>
            </a:r>
            <a:r>
              <a:rPr lang="zh-CN" altLang="en-US" sz="800" dirty="0">
                <a:solidFill>
                  <a:schemeClr val="tx1">
                    <a:lumMod val="75000"/>
                    <a:lumOff val="25000"/>
                  </a:schemeClr>
                </a:solidFill>
              </a:rPr>
              <a:t>包括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服务器接口 </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服务器公开的函数或端点，如搜索查询、创建 </a:t>
            </a:r>
            <a:r>
              <a:rPr lang="en-US" altLang="zh-CN" sz="800" dirty="0">
                <a:solidFill>
                  <a:schemeClr val="tx1">
                    <a:lumMod val="75000"/>
                    <a:lumOff val="25000"/>
                  </a:schemeClr>
                </a:solidFill>
              </a:rPr>
              <a:t>/ </a:t>
            </a:r>
            <a:r>
              <a:rPr lang="zh-CN" altLang="en-US" sz="800" dirty="0">
                <a:solidFill>
                  <a:schemeClr val="tx1">
                    <a:lumMod val="75000"/>
                    <a:lumOff val="25000"/>
                  </a:schemeClr>
                </a:solidFill>
              </a:rPr>
              <a:t>读取操作等</a:t>
            </a:r>
            <a:r>
              <a:rPr lang="en-US" altLang="zh-CN" sz="800" dirty="0">
                <a:solidFill>
                  <a:schemeClr val="tx1">
                    <a:lumMod val="75000"/>
                    <a:lumOff val="25000"/>
                  </a:schemeClr>
                </a:solidFill>
              </a:rPr>
              <a:t>) </a:t>
            </a:r>
            <a:r>
              <a:rPr lang="zh-CN" altLang="en-US" sz="800" dirty="0">
                <a:solidFill>
                  <a:schemeClr val="tx1">
                    <a:lumMod val="75000"/>
                    <a:lumOff val="25000"/>
                  </a:schemeClr>
                </a:solidFill>
              </a:rPr>
              <a:t>和 </a:t>
            </a:r>
            <a:r>
              <a:rPr lang="en-US" altLang="zh-CN" sz="800" dirty="0">
                <a:solidFill>
                  <a:schemeClr val="tx1">
                    <a:lumMod val="75000"/>
                    <a:lumOff val="25000"/>
                  </a:schemeClr>
                </a:solidFill>
              </a:rPr>
              <a:t>LLM </a:t>
            </a:r>
            <a:r>
              <a:rPr lang="zh-CN" altLang="en-US" sz="800" dirty="0">
                <a:solidFill>
                  <a:schemeClr val="tx1">
                    <a:lumMod val="75000"/>
                    <a:lumOff val="25000"/>
                  </a:schemeClr>
                </a:solidFill>
              </a:rPr>
              <a:t>的 </a:t>
            </a:r>
            <a:r>
              <a:rPr lang="en-US" altLang="zh-CN" sz="800" dirty="0">
                <a:solidFill>
                  <a:schemeClr val="tx1">
                    <a:lumMod val="75000"/>
                    <a:lumOff val="25000"/>
                  </a:schemeClr>
                </a:solidFill>
              </a:rPr>
              <a:t>API (</a:t>
            </a:r>
            <a:r>
              <a:rPr lang="zh-CN" altLang="en-US" sz="800" dirty="0">
                <a:solidFill>
                  <a:schemeClr val="tx1">
                    <a:lumMod val="75000"/>
                    <a:lumOff val="25000"/>
                  </a:schemeClr>
                </a:solidFill>
              </a:rPr>
              <a:t>可能支持函数调用或工具使用集成</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。如果使用</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框架，当</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选择一个工具时，它会在底层调用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客户机的 </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。从开发人员的角度来看，实现这个架构意味着为服务器的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请求 </a:t>
            </a:r>
            <a:r>
              <a:rPr lang="en-US" altLang="zh-CN" sz="800" dirty="0">
                <a:solidFill>
                  <a:schemeClr val="tx1">
                    <a:lumMod val="75000"/>
                    <a:lumOff val="25000"/>
                  </a:schemeClr>
                </a:solidFill>
              </a:rPr>
              <a:t>/ </a:t>
            </a:r>
            <a:r>
              <a:rPr lang="zh-CN" altLang="en-US" sz="800" dirty="0">
                <a:solidFill>
                  <a:schemeClr val="tx1">
                    <a:lumMod val="75000"/>
                    <a:lumOff val="25000"/>
                  </a:schemeClr>
                </a:solidFill>
              </a:rPr>
              <a:t>响应定义模式 </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通常遵循 </a:t>
            </a:r>
            <a:r>
              <a:rPr lang="en-US" altLang="zh-CN" sz="800" dirty="0">
                <a:solidFill>
                  <a:schemeClr val="tx1">
                    <a:lumMod val="75000"/>
                    <a:lumOff val="25000"/>
                  </a:schemeClr>
                </a:solidFill>
              </a:rPr>
              <a:t>JSON-RPC </a:t>
            </a:r>
            <a:r>
              <a:rPr lang="zh-CN" altLang="en-US" sz="800" dirty="0">
                <a:solidFill>
                  <a:schemeClr val="tx1">
                    <a:lumMod val="75000"/>
                    <a:lumOff val="25000"/>
                  </a:schemeClr>
                </a:solidFill>
              </a:rPr>
              <a:t>模式，如 </a:t>
            </a:r>
            <a:r>
              <a:rPr lang="en-US" altLang="zh-CN" sz="800" dirty="0">
                <a:solidFill>
                  <a:schemeClr val="tx1">
                    <a:lumMod val="75000"/>
                    <a:lumOff val="25000"/>
                  </a:schemeClr>
                </a:solidFill>
              </a:rPr>
              <a:t>SearchRequest</a:t>
            </a:r>
            <a:r>
              <a:rPr lang="zh-CN" altLang="en-US" sz="800" dirty="0">
                <a:solidFill>
                  <a:schemeClr val="tx1">
                    <a:lumMod val="75000"/>
                    <a:lumOff val="25000"/>
                  </a:schemeClr>
                </a:solidFill>
              </a:rPr>
              <a:t>、 </a:t>
            </a:r>
            <a:r>
              <a:rPr lang="en-US" altLang="zh-CN" sz="800" dirty="0">
                <a:solidFill>
                  <a:schemeClr val="tx1">
                    <a:lumMod val="75000"/>
                    <a:lumOff val="25000"/>
                  </a:schemeClr>
                </a:solidFill>
              </a:rPr>
              <a:t>SearchResult </a:t>
            </a:r>
            <a:r>
              <a:rPr lang="zh-CN" altLang="en-US" sz="800" dirty="0">
                <a:solidFill>
                  <a:schemeClr val="tx1">
                    <a:lumMod val="75000"/>
                    <a:lumOff val="25000"/>
                  </a:schemeClr>
                </a:solidFill>
              </a:rPr>
              <a:t>等</a:t>
            </a:r>
            <a:r>
              <a:rPr lang="en-US" altLang="zh-CN" sz="800" dirty="0">
                <a:solidFill>
                  <a:schemeClr val="tx1">
                    <a:lumMod val="75000"/>
                    <a:lumOff val="25000"/>
                  </a:schemeClr>
                </a:solidFill>
              </a:rPr>
              <a:t>) </a:t>
            </a:r>
            <a:r>
              <a:rPr lang="zh-CN" altLang="en-US" sz="800" dirty="0">
                <a:solidFill>
                  <a:schemeClr val="tx1">
                    <a:lumMod val="75000"/>
                    <a:lumOff val="25000"/>
                  </a:schemeClr>
                </a:solidFill>
              </a:rPr>
              <a:t>，并确保</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知道如何 </a:t>
            </a:r>
            <a:r>
              <a:rPr lang="en-US" altLang="zh-CN" sz="800" dirty="0">
                <a:solidFill>
                  <a:schemeClr val="tx1">
                    <a:lumMod val="75000"/>
                    <a:lumOff val="25000"/>
                  </a:schemeClr>
                </a:solidFill>
              </a:rPr>
              <a:t>/ </a:t>
            </a:r>
            <a:r>
              <a:rPr lang="zh-CN" altLang="en-US" sz="800" dirty="0">
                <a:solidFill>
                  <a:schemeClr val="tx1">
                    <a:lumMod val="75000"/>
                    <a:lumOff val="25000"/>
                  </a:schemeClr>
                </a:solidFill>
              </a:rPr>
              <a:t>何时调用它们。该体系结构可以支持单</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设置 </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一个</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完成所有工作</a:t>
            </a:r>
            <a:r>
              <a:rPr lang="en-US" altLang="zh-CN" sz="800" dirty="0">
                <a:solidFill>
                  <a:schemeClr val="tx1">
                    <a:lumMod val="75000"/>
                    <a:lumOff val="25000"/>
                  </a:schemeClr>
                </a:solidFill>
              </a:rPr>
              <a:t>) </a:t>
            </a:r>
            <a:r>
              <a:rPr lang="zh-CN" altLang="en-US" sz="800" dirty="0">
                <a:solidFill>
                  <a:schemeClr val="tx1">
                    <a:lumMod val="75000"/>
                    <a:lumOff val="25000"/>
                  </a:schemeClr>
                </a:solidFill>
              </a:rPr>
              <a:t>和多</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设置 </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可能有专门的</a:t>
            </a:r>
            <a:r>
              <a:rPr lang="en-US" altLang="zh-CN" sz="800" dirty="0">
                <a:solidFill>
                  <a:schemeClr val="tx1">
                    <a:lumMod val="75000"/>
                    <a:lumOff val="25000"/>
                  </a:schemeClr>
                </a:solidFill>
              </a:rPr>
              <a:t>Agent)</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p:txBody>
      </p:sp>
      <p:sp>
        <p:nvSpPr>
          <p:cNvPr id="36" name="Rectangle 39"/>
          <p:cNvSpPr>
            <a:spLocks noChangeArrowheads="1"/>
          </p:cNvSpPr>
          <p:nvPr/>
        </p:nvSpPr>
        <p:spPr bwMode="auto">
          <a:xfrm>
            <a:off x="416159" y="278281"/>
            <a:ext cx="31477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六、基于</a:t>
            </a:r>
            <a:r>
              <a:rPr lang="en-US" altLang="zh-CN" sz="2000" b="1" dirty="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a:t>
            </a:r>
            <a:r>
              <a:rPr lang="en-US" altLang="zh-CN" sz="2000" b="1" dirty="0">
                <a:ln w="6350">
                  <a:noFill/>
                </a:ln>
                <a:solidFill>
                  <a:schemeClr val="bg1">
                    <a:lumMod val="50000"/>
                  </a:schemeClr>
                </a:solidFill>
                <a:latin typeface="Impact" pitchFamily="34" charset="0"/>
                <a:ea typeface="微软雅黑" pitchFamily="34" charset="-122"/>
              </a:rPr>
              <a:t>Agentic RAG</a:t>
            </a:r>
          </a:p>
        </p:txBody>
      </p:sp>
      <p:grpSp>
        <p:nvGrpSpPr>
          <p:cNvPr id="38" name="组合 37"/>
          <p:cNvGrpSpPr/>
          <p:nvPr/>
        </p:nvGrpSpPr>
        <p:grpSpPr>
          <a:xfrm>
            <a:off x="416158" y="699542"/>
            <a:ext cx="899592" cy="56017"/>
            <a:chOff x="0" y="2842590"/>
            <a:chExt cx="7054752" cy="89199"/>
          </a:xfrm>
        </p:grpSpPr>
        <p:sp>
          <p:nvSpPr>
            <p:cNvPr id="42" name="矩形 4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1450969" y="570584"/>
            <a:ext cx="1978298"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6.2 MCP</a:t>
            </a:r>
            <a:r>
              <a:rPr lang="zh-CN" altLang="en-US" sz="1200" b="1" dirty="0">
                <a:solidFill>
                  <a:srgbClr val="333333">
                    <a:lumMod val="75000"/>
                    <a:lumOff val="25000"/>
                  </a:srgbClr>
                </a:solidFill>
              </a:rPr>
              <a:t>的</a:t>
            </a:r>
            <a:r>
              <a:rPr lang="en-US" altLang="zh-CN" sz="1200" b="1" dirty="0">
                <a:solidFill>
                  <a:srgbClr val="333333">
                    <a:lumMod val="75000"/>
                    <a:lumOff val="25000"/>
                  </a:srgbClr>
                </a:solidFill>
              </a:rPr>
              <a:t>Agentic RAG</a:t>
            </a:r>
            <a:r>
              <a:rPr lang="zh-CN" altLang="en-US" sz="1200" b="1" dirty="0">
                <a:solidFill>
                  <a:srgbClr val="333333">
                    <a:lumMod val="75000"/>
                    <a:lumOff val="25000"/>
                  </a:srgbClr>
                </a:solidFill>
              </a:rPr>
              <a:t>增强</a:t>
            </a:r>
          </a:p>
        </p:txBody>
      </p:sp>
      <p:pic>
        <p:nvPicPr>
          <p:cNvPr id="2" name="图片 1"/>
          <p:cNvPicPr>
            <a:picLocks noChangeAspect="1"/>
          </p:cNvPicPr>
          <p:nvPr/>
        </p:nvPicPr>
        <p:blipFill>
          <a:blip r:embed="rId2"/>
          <a:stretch>
            <a:fillRect/>
          </a:stretch>
        </p:blipFill>
        <p:spPr>
          <a:xfrm>
            <a:off x="4673581" y="774406"/>
            <a:ext cx="3979500" cy="4076188"/>
          </a:xfrm>
          <a:prstGeom prst="rect">
            <a:avLst/>
          </a:prstGeom>
        </p:spPr>
      </p:pic>
    </p:spTree>
    <p:extLst>
      <p:ext uri="{BB962C8B-B14F-4D97-AF65-F5344CB8AC3E}">
        <p14:creationId xmlns:p14="http://schemas.microsoft.com/office/powerpoint/2010/main" val="305846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4"/>
          <p:cNvSpPr>
            <a:spLocks noChangeArrowheads="1"/>
          </p:cNvSpPr>
          <p:nvPr/>
        </p:nvSpPr>
        <p:spPr bwMode="auto">
          <a:xfrm>
            <a:off x="251520" y="980239"/>
            <a:ext cx="4824536" cy="4007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b="1" dirty="0">
                <a:solidFill>
                  <a:schemeClr val="tx1">
                    <a:lumMod val="75000"/>
                    <a:lumOff val="25000"/>
                  </a:schemeClr>
                </a:solidFill>
              </a:rPr>
              <a:t>1. </a:t>
            </a:r>
            <a:r>
              <a:rPr lang="zh-CN" altLang="en-US" sz="800" b="1" dirty="0">
                <a:solidFill>
                  <a:schemeClr val="tx1">
                    <a:lumMod val="75000"/>
                    <a:lumOff val="25000"/>
                  </a:schemeClr>
                </a:solidFill>
              </a:rPr>
              <a:t>知识库与索引的筹备</a:t>
            </a:r>
          </a:p>
          <a:p>
            <a:pPr>
              <a:lnSpc>
                <a:spcPct val="120000"/>
              </a:lnSpc>
              <a:spcBef>
                <a:spcPts val="300"/>
              </a:spcBef>
            </a:pPr>
            <a:r>
              <a:rPr lang="zh-CN" altLang="en-US" sz="800" dirty="0" smtClean="0">
                <a:solidFill>
                  <a:schemeClr val="tx1">
                    <a:lumMod val="75000"/>
                    <a:lumOff val="25000"/>
                  </a:schemeClr>
                </a:solidFill>
              </a:rPr>
              <a:t>检索</a:t>
            </a:r>
            <a:r>
              <a:rPr lang="en-US" altLang="zh-CN" sz="800" dirty="0" smtClean="0">
                <a:solidFill>
                  <a:schemeClr val="tx1">
                    <a:lumMod val="75000"/>
                    <a:lumOff val="25000"/>
                  </a:schemeClr>
                </a:solidFill>
              </a:rPr>
              <a:t>AI </a:t>
            </a:r>
            <a:r>
              <a:rPr lang="zh-CN" altLang="en-US" sz="800" dirty="0" smtClean="0">
                <a:solidFill>
                  <a:schemeClr val="tx1">
                    <a:lumMod val="75000"/>
                    <a:lumOff val="25000"/>
                  </a:schemeClr>
                </a:solidFill>
              </a:rPr>
              <a:t>所</a:t>
            </a:r>
            <a:r>
              <a:rPr lang="zh-CN" altLang="en-US" sz="800" dirty="0">
                <a:solidFill>
                  <a:schemeClr val="tx1">
                    <a:lumMod val="75000"/>
                    <a:lumOff val="25000"/>
                  </a:schemeClr>
                </a:solidFill>
              </a:rPr>
              <a:t>需的数据</a:t>
            </a:r>
            <a:r>
              <a:rPr lang="zh-CN" altLang="en-US" sz="800" dirty="0" smtClean="0">
                <a:solidFill>
                  <a:schemeClr val="tx1">
                    <a:lumMod val="75000"/>
                    <a:lumOff val="25000"/>
                  </a:schemeClr>
                </a:solidFill>
              </a:rPr>
              <a:t>，开展</a:t>
            </a:r>
            <a:r>
              <a:rPr lang="zh-CN" altLang="en-US" sz="800" dirty="0">
                <a:solidFill>
                  <a:schemeClr val="tx1">
                    <a:lumMod val="75000"/>
                    <a:lumOff val="25000"/>
                  </a:schemeClr>
                </a:solidFill>
              </a:rPr>
              <a:t>预处理工作</a:t>
            </a:r>
            <a:r>
              <a:rPr lang="zh-CN" altLang="en-US" sz="800" dirty="0" smtClean="0">
                <a:solidFill>
                  <a:schemeClr val="tx1">
                    <a:lumMod val="75000"/>
                    <a:lumOff val="25000"/>
                  </a:schemeClr>
                </a:solidFill>
              </a:rPr>
              <a:t>。数据</a:t>
            </a:r>
            <a:r>
              <a:rPr lang="zh-CN" altLang="en-US" sz="800" dirty="0">
                <a:solidFill>
                  <a:schemeClr val="tx1">
                    <a:lumMod val="75000"/>
                    <a:lumOff val="25000"/>
                  </a:schemeClr>
                </a:solidFill>
              </a:rPr>
              <a:t>可能</a:t>
            </a:r>
            <a:r>
              <a:rPr lang="zh-CN" altLang="en-US" sz="800" dirty="0" smtClean="0">
                <a:solidFill>
                  <a:schemeClr val="tx1">
                    <a:lumMod val="75000"/>
                    <a:lumOff val="25000"/>
                  </a:schemeClr>
                </a:solidFill>
              </a:rPr>
              <a:t>是文档</a:t>
            </a:r>
            <a:r>
              <a:rPr lang="zh-CN" altLang="en-US" sz="800" dirty="0">
                <a:solidFill>
                  <a:schemeClr val="tx1">
                    <a:lumMod val="75000"/>
                    <a:lumOff val="25000"/>
                  </a:schemeClr>
                </a:solidFill>
              </a:rPr>
              <a:t>集合、数据库备份或其他文本知识。将其划分为适宜尺寸的</a:t>
            </a:r>
            <a:r>
              <a:rPr lang="zh-CN" altLang="en-US" sz="800" dirty="0" smtClean="0">
                <a:solidFill>
                  <a:schemeClr val="tx1">
                    <a:lumMod val="75000"/>
                    <a:lumOff val="25000"/>
                  </a:schemeClr>
                </a:solidFill>
              </a:rPr>
              <a:t>区块，</a:t>
            </a:r>
            <a:r>
              <a:rPr lang="zh-CN" altLang="en-US" sz="800" dirty="0">
                <a:solidFill>
                  <a:schemeClr val="tx1">
                    <a:lumMod val="75000"/>
                    <a:lumOff val="25000"/>
                  </a:schemeClr>
                </a:solidFill>
              </a:rPr>
              <a:t>借助嵌入模型生成向量表述，并将这些嵌入信息导入矢量数据库（如 </a:t>
            </a:r>
            <a:r>
              <a:rPr lang="en-US" altLang="zh-CN" sz="800" dirty="0">
                <a:solidFill>
                  <a:schemeClr val="tx1">
                    <a:lumMod val="75000"/>
                    <a:lumOff val="25000"/>
                  </a:schemeClr>
                </a:solidFill>
              </a:rPr>
              <a:t>FAISS</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Weaviate</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Pinecone </a:t>
            </a:r>
            <a:r>
              <a:rPr lang="zh-CN" altLang="en-US" sz="800" dirty="0">
                <a:solidFill>
                  <a:schemeClr val="tx1">
                    <a:lumMod val="75000"/>
                    <a:lumOff val="25000"/>
                  </a:schemeClr>
                </a:solidFill>
              </a:rPr>
              <a:t>等）或其他检索系统</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en-US" altLang="zh-CN" sz="800" b="1" dirty="0">
                <a:solidFill>
                  <a:schemeClr val="tx1">
                    <a:lumMod val="75000"/>
                    <a:lumOff val="25000"/>
                  </a:schemeClr>
                </a:solidFill>
              </a:rPr>
              <a:t>2. </a:t>
            </a:r>
            <a:r>
              <a:rPr lang="zh-CN" altLang="en-US" sz="800" b="1" dirty="0">
                <a:solidFill>
                  <a:schemeClr val="tx1">
                    <a:lumMod val="75000"/>
                    <a:lumOff val="25000"/>
                  </a:schemeClr>
                </a:solidFill>
              </a:rPr>
              <a:t>多数据源与元数据处理</a:t>
            </a:r>
          </a:p>
          <a:p>
            <a:pPr>
              <a:lnSpc>
                <a:spcPct val="120000"/>
              </a:lnSpc>
              <a:spcBef>
                <a:spcPts val="300"/>
              </a:spcBef>
            </a:pPr>
            <a:r>
              <a:rPr lang="zh-CN" altLang="en-US" sz="800" dirty="0">
                <a:solidFill>
                  <a:schemeClr val="tx1">
                    <a:lumMod val="75000"/>
                    <a:lumOff val="25000"/>
                  </a:schemeClr>
                </a:solidFill>
              </a:rPr>
              <a:t>若存在多个不同的数据源（例如产品文档与用户手册），可为每个数据源分别构建索引或集合。同时，确定将哪些元数据（如时间戳、类别等）与文档一同存储，以便后续进行筛选操作或实施更具针对性的检索查询</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r>
              <a:rPr lang="en-US" altLang="zh-CN" sz="800" b="1" dirty="0" smtClean="0">
                <a:solidFill>
                  <a:schemeClr val="tx1">
                    <a:lumMod val="75000"/>
                    <a:lumOff val="25000"/>
                  </a:schemeClr>
                </a:solidFill>
              </a:rPr>
              <a:t>3</a:t>
            </a:r>
            <a:r>
              <a:rPr lang="en-US" altLang="zh-CN" sz="800" b="1" dirty="0">
                <a:solidFill>
                  <a:schemeClr val="tx1">
                    <a:lumMod val="75000"/>
                    <a:lumOff val="25000"/>
                  </a:schemeClr>
                </a:solidFill>
              </a:rPr>
              <a:t>. MCP </a:t>
            </a:r>
            <a:r>
              <a:rPr lang="zh-CN" altLang="en-US" sz="800" b="1" dirty="0">
                <a:solidFill>
                  <a:schemeClr val="tx1">
                    <a:lumMod val="75000"/>
                    <a:lumOff val="25000"/>
                  </a:schemeClr>
                </a:solidFill>
              </a:rPr>
              <a:t>服务器的设置</a:t>
            </a:r>
          </a:p>
          <a:p>
            <a:pPr>
              <a:lnSpc>
                <a:spcPct val="120000"/>
              </a:lnSpc>
              <a:spcBef>
                <a:spcPts val="300"/>
              </a:spcBef>
            </a:pPr>
            <a:r>
              <a:rPr lang="zh-CN" altLang="en-US" sz="800" dirty="0">
                <a:solidFill>
                  <a:schemeClr val="tx1">
                    <a:lumMod val="75000"/>
                    <a:lumOff val="25000"/>
                  </a:schemeClr>
                </a:solidFill>
              </a:rPr>
              <a:t>部署与上述知识库相衔接的 </a:t>
            </a:r>
            <a:r>
              <a:rPr lang="en-US" altLang="zh-CN" sz="800" dirty="0">
                <a:solidFill>
                  <a:schemeClr val="tx1">
                    <a:lumMod val="75000"/>
                    <a:lumOff val="25000"/>
                  </a:schemeClr>
                </a:solidFill>
              </a:rPr>
              <a:t>MCP </a:t>
            </a:r>
            <a:r>
              <a:rPr lang="zh-CN" altLang="en-US" sz="800" dirty="0" smtClean="0">
                <a:solidFill>
                  <a:schemeClr val="tx1">
                    <a:lumMod val="75000"/>
                    <a:lumOff val="25000"/>
                  </a:schemeClr>
                </a:solidFill>
              </a:rPr>
              <a:t>服务器。若需要连接组织内部的</a:t>
            </a:r>
            <a:r>
              <a:rPr lang="en-US" altLang="zh-CN" sz="800" dirty="0" smtClean="0">
                <a:solidFill>
                  <a:schemeClr val="tx1">
                    <a:lumMod val="75000"/>
                    <a:lumOff val="25000"/>
                  </a:schemeClr>
                </a:solidFill>
              </a:rPr>
              <a:t>backlog Wiki</a:t>
            </a:r>
            <a:r>
              <a:rPr lang="zh-CN" altLang="en-US" sz="800" dirty="0" smtClean="0">
                <a:solidFill>
                  <a:schemeClr val="tx1">
                    <a:lumMod val="75000"/>
                    <a:lumOff val="25000"/>
                  </a:schemeClr>
                </a:solidFill>
              </a:rPr>
              <a:t>知识库，需</a:t>
            </a:r>
            <a:r>
              <a:rPr lang="zh-CN" altLang="en-US" sz="800" dirty="0">
                <a:solidFill>
                  <a:schemeClr val="tx1">
                    <a:lumMod val="75000"/>
                    <a:lumOff val="25000"/>
                  </a:schemeClr>
                </a:solidFill>
              </a:rPr>
              <a:t>自主开发定制的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a:t>
            </a:r>
            <a:r>
              <a:rPr lang="zh-CN" altLang="en-US" sz="800" dirty="0" smtClean="0">
                <a:solidFill>
                  <a:schemeClr val="tx1">
                    <a:lumMod val="75000"/>
                    <a:lumOff val="25000"/>
                  </a:schemeClr>
                </a:solidFill>
              </a:rPr>
              <a:t>。诸多</a:t>
            </a:r>
            <a:r>
              <a:rPr lang="zh-CN" altLang="en-US" sz="800" dirty="0">
                <a:solidFill>
                  <a:schemeClr val="tx1">
                    <a:lumMod val="75000"/>
                    <a:lumOff val="25000"/>
                  </a:schemeClr>
                </a:solidFill>
              </a:rPr>
              <a:t>开源的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服务器示例可供选用（如 </a:t>
            </a:r>
            <a:r>
              <a:rPr lang="en-US" altLang="zh-CN" sz="800" dirty="0">
                <a:solidFill>
                  <a:schemeClr val="tx1">
                    <a:lumMod val="75000"/>
                    <a:lumOff val="25000"/>
                  </a:schemeClr>
                </a:solidFill>
              </a:rPr>
              <a:t>Anthropic </a:t>
            </a:r>
            <a:r>
              <a:rPr lang="zh-CN" altLang="en-US" sz="800" dirty="0">
                <a:solidFill>
                  <a:schemeClr val="tx1">
                    <a:lumMod val="75000"/>
                    <a:lumOff val="25000"/>
                  </a:schemeClr>
                </a:solidFill>
              </a:rPr>
              <a:t>发布的面向 </a:t>
            </a:r>
            <a:r>
              <a:rPr lang="en-US" altLang="zh-CN" sz="800" dirty="0">
                <a:solidFill>
                  <a:schemeClr val="tx1">
                    <a:lumMod val="75000"/>
                    <a:lumOff val="25000"/>
                  </a:schemeClr>
                </a:solidFill>
              </a:rPr>
              <a:t>Google Drive</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Slack</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SQL </a:t>
            </a:r>
            <a:r>
              <a:rPr lang="zh-CN" altLang="en-US" sz="800" dirty="0">
                <a:solidFill>
                  <a:schemeClr val="tx1">
                    <a:lumMod val="75000"/>
                    <a:lumOff val="25000"/>
                  </a:schemeClr>
                </a:solidFill>
              </a:rPr>
              <a:t>数据库等的服务器，便可作为模板参考）</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en-US" altLang="zh-CN" sz="800" b="1" dirty="0">
                <a:solidFill>
                  <a:schemeClr val="tx1">
                    <a:lumMod val="75000"/>
                    <a:lumOff val="25000"/>
                  </a:schemeClr>
                </a:solidFill>
              </a:rPr>
              <a:t>4. </a:t>
            </a:r>
            <a:r>
              <a:rPr lang="zh-CN" altLang="en-US" sz="800" b="1" dirty="0">
                <a:solidFill>
                  <a:schemeClr val="tx1">
                    <a:lumMod val="75000"/>
                    <a:lumOff val="25000"/>
                  </a:schemeClr>
                </a:solidFill>
              </a:rPr>
              <a:t>服务器功能发布</a:t>
            </a:r>
          </a:p>
          <a:p>
            <a:pPr>
              <a:lnSpc>
                <a:spcPct val="120000"/>
              </a:lnSpc>
              <a:spcBef>
                <a:spcPts val="300"/>
              </a:spcBef>
            </a:pPr>
            <a:r>
              <a:rPr lang="zh-CN" altLang="en-US" sz="800" dirty="0">
                <a:solidFill>
                  <a:schemeClr val="tx1">
                    <a:lumMod val="75000"/>
                    <a:lumOff val="25000"/>
                  </a:schemeClr>
                </a:solidFill>
              </a:rPr>
              <a:t>确保服务器公布其自身功能（按照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术语，即列出文档的资源特性或搜索工具），从而让客户机（</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）明晰可用的功能</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en-US" altLang="zh-CN" sz="800" b="1" dirty="0">
                <a:solidFill>
                  <a:schemeClr val="tx1">
                    <a:lumMod val="75000"/>
                    <a:lumOff val="25000"/>
                  </a:schemeClr>
                </a:solidFill>
              </a:rPr>
              <a:t>5. </a:t>
            </a:r>
            <a:r>
              <a:rPr lang="zh-CN" altLang="en-US" sz="800" b="1" dirty="0">
                <a:solidFill>
                  <a:schemeClr val="tx1">
                    <a:lumMod val="75000"/>
                    <a:lumOff val="25000"/>
                  </a:schemeClr>
                </a:solidFill>
              </a:rPr>
              <a:t>服务器的独立测试</a:t>
            </a:r>
          </a:p>
          <a:p>
            <a:pPr>
              <a:lnSpc>
                <a:spcPct val="120000"/>
              </a:lnSpc>
              <a:spcBef>
                <a:spcPts val="300"/>
              </a:spcBef>
            </a:pPr>
            <a:r>
              <a:rPr lang="zh-CN" altLang="en-US" sz="800" dirty="0">
                <a:solidFill>
                  <a:schemeClr val="tx1">
                    <a:lumMod val="75000"/>
                    <a:lumOff val="25000"/>
                  </a:schemeClr>
                </a:solidFill>
              </a:rPr>
              <a:t>通过 </a:t>
            </a:r>
            <a:r>
              <a:rPr lang="en-US" altLang="zh-CN" sz="800" dirty="0">
                <a:solidFill>
                  <a:schemeClr val="tx1">
                    <a:lumMod val="75000"/>
                    <a:lumOff val="25000"/>
                  </a:schemeClr>
                </a:solidFill>
              </a:rPr>
              <a:t>JSON-RPC </a:t>
            </a:r>
            <a:r>
              <a:rPr lang="zh-CN" altLang="en-US" sz="800" dirty="0">
                <a:solidFill>
                  <a:schemeClr val="tx1">
                    <a:lumMod val="75000"/>
                    <a:lumOff val="25000"/>
                  </a:schemeClr>
                </a:solidFill>
              </a:rPr>
              <a:t>客户机或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检查器工具发送示例搜索请求，以验证服务器能否返回相关文档。若需要长期内存存储功能，还可配置 </a:t>
            </a:r>
            <a:r>
              <a:rPr lang="en-US" altLang="zh-CN" sz="800" dirty="0">
                <a:solidFill>
                  <a:schemeClr val="tx1">
                    <a:lumMod val="75000"/>
                    <a:lumOff val="25000"/>
                  </a:schemeClr>
                </a:solidFill>
              </a:rPr>
              <a:t>Memory MCP </a:t>
            </a:r>
            <a:r>
              <a:rPr lang="zh-CN" altLang="en-US" sz="800" dirty="0">
                <a:solidFill>
                  <a:schemeClr val="tx1">
                    <a:lumMod val="75000"/>
                    <a:lumOff val="25000"/>
                  </a:schemeClr>
                </a:solidFill>
              </a:rPr>
              <a:t>服务器（其形式可以较为简易，如另一个用于存储过往对话的向量存储，或者是一个存储配置文件信息的键值存储）</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en-US" altLang="zh-CN" sz="800" b="1" dirty="0">
                <a:solidFill>
                  <a:schemeClr val="tx1">
                    <a:lumMod val="75000"/>
                    <a:lumOff val="25000"/>
                  </a:schemeClr>
                </a:solidFill>
              </a:rPr>
              <a:t>6. MCP </a:t>
            </a:r>
            <a:r>
              <a:rPr lang="zh-CN" altLang="en-US" sz="800" b="1" dirty="0">
                <a:solidFill>
                  <a:schemeClr val="tx1">
                    <a:lumMod val="75000"/>
                    <a:lumOff val="25000"/>
                  </a:schemeClr>
                </a:solidFill>
              </a:rPr>
              <a:t>客户机</a:t>
            </a:r>
            <a:r>
              <a:rPr lang="en-US" altLang="zh-CN" sz="800" b="1" dirty="0">
                <a:solidFill>
                  <a:schemeClr val="tx1">
                    <a:lumMod val="75000"/>
                    <a:lumOff val="25000"/>
                  </a:schemeClr>
                </a:solidFill>
              </a:rPr>
              <a:t>/</a:t>
            </a:r>
            <a:r>
              <a:rPr lang="zh-CN" altLang="en-US" sz="800" b="1" dirty="0">
                <a:solidFill>
                  <a:schemeClr val="tx1">
                    <a:lumMod val="75000"/>
                    <a:lumOff val="25000"/>
                  </a:schemeClr>
                </a:solidFill>
              </a:rPr>
              <a:t>主机环境的配置</a:t>
            </a:r>
          </a:p>
          <a:p>
            <a:pPr>
              <a:lnSpc>
                <a:spcPct val="120000"/>
              </a:lnSpc>
              <a:spcBef>
                <a:spcPts val="300"/>
              </a:spcBef>
            </a:pPr>
            <a:r>
              <a:rPr lang="zh-CN" altLang="en-US" sz="800" dirty="0">
                <a:solidFill>
                  <a:schemeClr val="tx1">
                    <a:lumMod val="75000"/>
                    <a:lumOff val="25000"/>
                  </a:schemeClr>
                </a:solidFill>
              </a:rPr>
              <a:t>将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服务器融入 </a:t>
            </a:r>
            <a:r>
              <a:rPr lang="en-US" altLang="zh-CN" sz="800" dirty="0">
                <a:solidFill>
                  <a:schemeClr val="tx1">
                    <a:lumMod val="75000"/>
                    <a:lumOff val="25000"/>
                  </a:schemeClr>
                </a:solidFill>
              </a:rPr>
              <a:t>AI Agent </a:t>
            </a:r>
            <a:r>
              <a:rPr lang="zh-CN" altLang="en-US" sz="800" dirty="0">
                <a:solidFill>
                  <a:schemeClr val="tx1">
                    <a:lumMod val="75000"/>
                    <a:lumOff val="25000"/>
                  </a:schemeClr>
                </a:solidFill>
              </a:rPr>
              <a:t>运行环境。若使用的是类似 </a:t>
            </a:r>
            <a:r>
              <a:rPr lang="en-US" altLang="zh-CN" sz="800" dirty="0">
                <a:solidFill>
                  <a:schemeClr val="tx1">
                    <a:lumMod val="75000"/>
                    <a:lumOff val="25000"/>
                  </a:schemeClr>
                </a:solidFill>
              </a:rPr>
              <a:t>Claude </a:t>
            </a:r>
            <a:r>
              <a:rPr lang="zh-CN" altLang="en-US" sz="800" dirty="0">
                <a:solidFill>
                  <a:schemeClr val="tx1">
                    <a:lumMod val="75000"/>
                    <a:lumOff val="25000"/>
                  </a:schemeClr>
                </a:solidFill>
              </a:rPr>
              <a:t>桌面应用或 </a:t>
            </a:r>
            <a:r>
              <a:rPr lang="en-US" altLang="zh-CN" sz="800" dirty="0">
                <a:solidFill>
                  <a:schemeClr val="tx1">
                    <a:lumMod val="75000"/>
                    <a:lumOff val="25000"/>
                  </a:schemeClr>
                </a:solidFill>
              </a:rPr>
              <a:t>Cursor </a:t>
            </a:r>
            <a:r>
              <a:rPr lang="zh-CN" altLang="en-US" sz="800" dirty="0">
                <a:solidFill>
                  <a:schemeClr val="tx1">
                    <a:lumMod val="75000"/>
                    <a:lumOff val="25000"/>
                  </a:schemeClr>
                </a:solidFill>
              </a:rPr>
              <a:t>这类集成开发环境（</a:t>
            </a:r>
            <a:r>
              <a:rPr lang="en-US" altLang="zh-CN" sz="800" dirty="0">
                <a:solidFill>
                  <a:schemeClr val="tx1">
                    <a:lumMod val="75000"/>
                    <a:lumOff val="25000"/>
                  </a:schemeClr>
                </a:solidFill>
              </a:rPr>
              <a:t>IDE</a:t>
            </a:r>
            <a:r>
              <a:rPr lang="zh-CN" altLang="en-US" sz="800" dirty="0">
                <a:solidFill>
                  <a:schemeClr val="tx1">
                    <a:lumMod val="75000"/>
                    <a:lumOff val="25000"/>
                  </a:schemeClr>
                </a:solidFill>
              </a:rPr>
              <a:t>），可在应用程序的设置选项中注册新的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服务器（例如在 </a:t>
            </a:r>
            <a:r>
              <a:rPr lang="en-US" altLang="zh-CN" sz="800" dirty="0">
                <a:solidFill>
                  <a:schemeClr val="tx1">
                    <a:lumMod val="75000"/>
                    <a:lumOff val="25000"/>
                  </a:schemeClr>
                </a:solidFill>
              </a:rPr>
              <a:t>Cursor </a:t>
            </a:r>
            <a:r>
              <a:rPr lang="zh-CN" altLang="en-US" sz="800" dirty="0">
                <a:solidFill>
                  <a:schemeClr val="tx1">
                    <a:lumMod val="75000"/>
                    <a:lumOff val="25000"/>
                  </a:schemeClr>
                </a:solidFill>
              </a:rPr>
              <a:t>中，可通过指定端点 </a:t>
            </a:r>
            <a:r>
              <a:rPr lang="en-US" altLang="zh-CN" sz="800" dirty="0">
                <a:solidFill>
                  <a:schemeClr val="tx1">
                    <a:lumMod val="75000"/>
                    <a:lumOff val="25000"/>
                  </a:schemeClr>
                </a:solidFill>
              </a:rPr>
              <a:t>URL </a:t>
            </a:r>
            <a:r>
              <a:rPr lang="zh-CN" altLang="en-US" sz="800" dirty="0">
                <a:solidFill>
                  <a:schemeClr val="tx1">
                    <a:lumMod val="75000"/>
                    <a:lumOff val="25000"/>
                  </a:schemeClr>
                </a:solidFill>
              </a:rPr>
              <a:t>和类型，如 </a:t>
            </a:r>
            <a:r>
              <a:rPr lang="en-US" altLang="zh-CN" sz="800" dirty="0">
                <a:solidFill>
                  <a:schemeClr val="tx1">
                    <a:lumMod val="75000"/>
                    <a:lumOff val="25000"/>
                  </a:schemeClr>
                </a:solidFill>
              </a:rPr>
              <a:t>SSE</a:t>
            </a:r>
            <a:r>
              <a:rPr lang="zh-CN" altLang="en-US" sz="800" dirty="0">
                <a:solidFill>
                  <a:schemeClr val="tx1">
                    <a:lumMod val="75000"/>
                    <a:lumOff val="25000"/>
                  </a:schemeClr>
                </a:solidFill>
              </a:rPr>
              <a:t>，来添加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服务器）</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另外，在代码层面，</a:t>
            </a:r>
            <a:r>
              <a:rPr lang="zh-CN" altLang="en-US" sz="800" dirty="0" smtClean="0">
                <a:solidFill>
                  <a:schemeClr val="tx1">
                    <a:lumMod val="75000"/>
                    <a:lumOff val="25000"/>
                  </a:schemeClr>
                </a:solidFill>
              </a:rPr>
              <a:t>若打算</a:t>
            </a:r>
            <a:r>
              <a:rPr lang="zh-CN" altLang="en-US" sz="800" dirty="0">
                <a:solidFill>
                  <a:schemeClr val="tx1">
                    <a:lumMod val="75000"/>
                    <a:lumOff val="25000"/>
                  </a:schemeClr>
                </a:solidFill>
              </a:rPr>
              <a:t>自主实现代理（</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），可借助所提供的软件开发工具包（</a:t>
            </a:r>
            <a:r>
              <a:rPr lang="en-US" altLang="zh-CN" sz="800" dirty="0">
                <a:solidFill>
                  <a:schemeClr val="tx1">
                    <a:lumMod val="75000"/>
                    <a:lumOff val="25000"/>
                  </a:schemeClr>
                </a:solidFill>
              </a:rPr>
              <a:t>SDK</a:t>
            </a:r>
            <a:r>
              <a:rPr lang="zh-CN" altLang="en-US" sz="800" dirty="0">
                <a:solidFill>
                  <a:schemeClr val="tx1">
                    <a:lumMod val="75000"/>
                    <a:lumOff val="25000"/>
                  </a:schemeClr>
                </a:solidFill>
              </a:rPr>
              <a:t>）或相关库（这些 </a:t>
            </a:r>
            <a:r>
              <a:rPr lang="en-US" altLang="zh-CN" sz="800" dirty="0">
                <a:solidFill>
                  <a:schemeClr val="tx1">
                    <a:lumMod val="75000"/>
                    <a:lumOff val="25000"/>
                  </a:schemeClr>
                </a:solidFill>
              </a:rPr>
              <a:t>SDK </a:t>
            </a:r>
            <a:r>
              <a:rPr lang="zh-CN" altLang="en-US" sz="800" dirty="0">
                <a:solidFill>
                  <a:schemeClr val="tx1">
                    <a:lumMod val="75000"/>
                    <a:lumOff val="25000"/>
                  </a:schemeClr>
                </a:solidFill>
              </a:rPr>
              <a:t>涵盖了 </a:t>
            </a:r>
            <a:r>
              <a:rPr lang="en-US" altLang="zh-CN" sz="800" dirty="0">
                <a:solidFill>
                  <a:schemeClr val="tx1">
                    <a:lumMod val="75000"/>
                    <a:lumOff val="25000"/>
                  </a:schemeClr>
                </a:solidFill>
              </a:rPr>
              <a:t>Python</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TypeScript </a:t>
            </a:r>
            <a:r>
              <a:rPr lang="zh-CN" altLang="en-US" sz="800" dirty="0">
                <a:solidFill>
                  <a:schemeClr val="tx1">
                    <a:lumMod val="75000"/>
                    <a:lumOff val="25000"/>
                  </a:schemeClr>
                </a:solidFill>
              </a:rPr>
              <a:t>等多种编程语言版本，以达成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协议的握手操作）来实例化 </a:t>
            </a:r>
            <a:r>
              <a:rPr lang="en-US" altLang="zh-CN" sz="800" dirty="0">
                <a:solidFill>
                  <a:schemeClr val="tx1">
                    <a:lumMod val="75000"/>
                    <a:lumOff val="25000"/>
                  </a:schemeClr>
                </a:solidFill>
              </a:rPr>
              <a:t>MCP </a:t>
            </a:r>
            <a:r>
              <a:rPr lang="zh-CN" altLang="en-US" sz="800" dirty="0">
                <a:solidFill>
                  <a:schemeClr val="tx1">
                    <a:lumMod val="75000"/>
                    <a:lumOff val="25000"/>
                  </a:schemeClr>
                </a:solidFill>
              </a:rPr>
              <a:t>客户端。</a:t>
            </a:r>
            <a:endParaRPr lang="en-US" altLang="zh-CN" sz="800" dirty="0">
              <a:solidFill>
                <a:schemeClr val="bg1">
                  <a:lumMod val="50000"/>
                </a:schemeClr>
              </a:solidFill>
            </a:endParaRPr>
          </a:p>
        </p:txBody>
      </p:sp>
      <p:sp>
        <p:nvSpPr>
          <p:cNvPr id="36" name="Rectangle 39"/>
          <p:cNvSpPr>
            <a:spLocks noChangeArrowheads="1"/>
          </p:cNvSpPr>
          <p:nvPr/>
        </p:nvSpPr>
        <p:spPr bwMode="auto">
          <a:xfrm>
            <a:off x="416159" y="278281"/>
            <a:ext cx="31477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六、基于</a:t>
            </a:r>
            <a:r>
              <a:rPr lang="en-US" altLang="zh-CN" sz="2000" b="1" dirty="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a:t>
            </a:r>
            <a:r>
              <a:rPr lang="en-US" altLang="zh-CN" sz="2000" b="1" dirty="0">
                <a:ln w="6350">
                  <a:noFill/>
                </a:ln>
                <a:solidFill>
                  <a:schemeClr val="bg1">
                    <a:lumMod val="50000"/>
                  </a:schemeClr>
                </a:solidFill>
                <a:latin typeface="Impact" pitchFamily="34" charset="0"/>
                <a:ea typeface="微软雅黑" pitchFamily="34" charset="-122"/>
              </a:rPr>
              <a:t>Agentic RAG</a:t>
            </a:r>
          </a:p>
        </p:txBody>
      </p:sp>
      <p:grpSp>
        <p:nvGrpSpPr>
          <p:cNvPr id="38" name="组合 37"/>
          <p:cNvGrpSpPr/>
          <p:nvPr/>
        </p:nvGrpSpPr>
        <p:grpSpPr>
          <a:xfrm>
            <a:off x="416158" y="699542"/>
            <a:ext cx="899592" cy="56017"/>
            <a:chOff x="0" y="2842590"/>
            <a:chExt cx="7054752" cy="89199"/>
          </a:xfrm>
        </p:grpSpPr>
        <p:sp>
          <p:nvSpPr>
            <p:cNvPr id="42" name="矩形 4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1450969" y="570584"/>
            <a:ext cx="1978298"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6.2 MCP</a:t>
            </a:r>
            <a:r>
              <a:rPr lang="zh-CN" altLang="en-US" sz="1200" b="1" dirty="0">
                <a:solidFill>
                  <a:srgbClr val="333333">
                    <a:lumMod val="75000"/>
                    <a:lumOff val="25000"/>
                  </a:srgbClr>
                </a:solidFill>
              </a:rPr>
              <a:t>的</a:t>
            </a:r>
            <a:r>
              <a:rPr lang="en-US" altLang="zh-CN" sz="1200" b="1" dirty="0">
                <a:solidFill>
                  <a:srgbClr val="333333">
                    <a:lumMod val="75000"/>
                    <a:lumOff val="25000"/>
                  </a:srgbClr>
                </a:solidFill>
              </a:rPr>
              <a:t>Agentic RAG</a:t>
            </a:r>
            <a:r>
              <a:rPr lang="zh-CN" altLang="en-US" sz="1200" b="1" dirty="0">
                <a:solidFill>
                  <a:srgbClr val="333333">
                    <a:lumMod val="75000"/>
                    <a:lumOff val="25000"/>
                  </a:srgbClr>
                </a:solidFill>
              </a:rPr>
              <a:t>增强</a:t>
            </a:r>
          </a:p>
        </p:txBody>
      </p:sp>
      <p:pic>
        <p:nvPicPr>
          <p:cNvPr id="2" name="图片 1"/>
          <p:cNvPicPr>
            <a:picLocks noChangeAspect="1"/>
          </p:cNvPicPr>
          <p:nvPr/>
        </p:nvPicPr>
        <p:blipFill>
          <a:blip r:embed="rId2"/>
          <a:stretch>
            <a:fillRect/>
          </a:stretch>
        </p:blipFill>
        <p:spPr>
          <a:xfrm>
            <a:off x="5169730" y="1707654"/>
            <a:ext cx="3771444" cy="1944216"/>
          </a:xfrm>
          <a:prstGeom prst="rect">
            <a:avLst/>
          </a:prstGeom>
        </p:spPr>
      </p:pic>
    </p:spTree>
    <p:extLst>
      <p:ext uri="{BB962C8B-B14F-4D97-AF65-F5344CB8AC3E}">
        <p14:creationId xmlns:p14="http://schemas.microsoft.com/office/powerpoint/2010/main" val="3828243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p:cNvGrpSpPr/>
          <p:nvPr/>
        </p:nvGrpSpPr>
        <p:grpSpPr>
          <a:xfrm>
            <a:off x="3294112" y="1125349"/>
            <a:ext cx="2555776" cy="47429"/>
            <a:chOff x="2190216" y="0"/>
            <a:chExt cx="4752528" cy="108012"/>
          </a:xfrm>
        </p:grpSpPr>
        <p:sp>
          <p:nvSpPr>
            <p:cNvPr id="4" name="矩形 3"/>
            <p:cNvSpPr/>
            <p:nvPr/>
          </p:nvSpPr>
          <p:spPr>
            <a:xfrm>
              <a:off x="2190216" y="0"/>
              <a:ext cx="1188132" cy="1080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378348" y="0"/>
              <a:ext cx="1188132" cy="1080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566480" y="0"/>
              <a:ext cx="1188132" cy="108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754612" y="0"/>
              <a:ext cx="1188132" cy="108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TextBox 35"/>
          <p:cNvSpPr txBox="1"/>
          <p:nvPr/>
        </p:nvSpPr>
        <p:spPr>
          <a:xfrm>
            <a:off x="3832860" y="313244"/>
            <a:ext cx="1478280" cy="769441"/>
          </a:xfrm>
          <a:prstGeom prst="rect">
            <a:avLst/>
          </a:prstGeom>
          <a:noFill/>
        </p:spPr>
        <p:txBody>
          <a:bodyPr wrap="square" rtlCol="0">
            <a:spAutoFit/>
          </a:bodyPr>
          <a:lstStyle/>
          <a:p>
            <a:pPr algn="ctr"/>
            <a:r>
              <a:rPr lang="zh-CN" altLang="en-US" sz="2800" b="1" dirty="0">
                <a:ln w="6350">
                  <a:noFill/>
                </a:ln>
                <a:solidFill>
                  <a:schemeClr val="accent1"/>
                </a:solidFill>
                <a:latin typeface="Impact" pitchFamily="34" charset="0"/>
                <a:ea typeface="微软雅黑" pitchFamily="34" charset="-122"/>
              </a:rPr>
              <a:t>目  录</a:t>
            </a:r>
            <a:endParaRPr lang="en-US" altLang="zh-CN" sz="2800" b="1" dirty="0">
              <a:ln w="6350">
                <a:noFill/>
              </a:ln>
              <a:solidFill>
                <a:schemeClr val="accent1"/>
              </a:solidFill>
              <a:latin typeface="Impact" pitchFamily="34" charset="0"/>
              <a:ea typeface="微软雅黑" pitchFamily="34" charset="-122"/>
            </a:endParaRPr>
          </a:p>
          <a:p>
            <a:pPr algn="ctr"/>
            <a:r>
              <a:rPr lang="en-US" altLang="zh-CN" sz="1600" dirty="0">
                <a:ln w="6350">
                  <a:noFill/>
                </a:ln>
                <a:solidFill>
                  <a:schemeClr val="tx1">
                    <a:lumMod val="50000"/>
                    <a:lumOff val="50000"/>
                  </a:schemeClr>
                </a:solidFill>
                <a:latin typeface="Arial" pitchFamily="34" charset="0"/>
                <a:ea typeface="微软雅黑" pitchFamily="34" charset="-122"/>
                <a:cs typeface="Arial" pitchFamily="34" charset="0"/>
              </a:rPr>
              <a:t>CONTENTS</a:t>
            </a:r>
            <a:endParaRPr lang="zh-CN" altLang="en-US" sz="1600" dirty="0">
              <a:ln w="6350">
                <a:noFill/>
              </a:ln>
              <a:solidFill>
                <a:schemeClr val="tx1">
                  <a:lumMod val="50000"/>
                  <a:lumOff val="50000"/>
                </a:schemeClr>
              </a:solidFill>
              <a:latin typeface="Arial" pitchFamily="34" charset="0"/>
              <a:ea typeface="微软雅黑" pitchFamily="34" charset="-122"/>
              <a:cs typeface="Arial" pitchFamily="34" charset="0"/>
            </a:endParaRPr>
          </a:p>
        </p:txBody>
      </p:sp>
      <p:sp>
        <p:nvSpPr>
          <p:cNvPr id="66" name="矩形 65"/>
          <p:cNvSpPr/>
          <p:nvPr/>
        </p:nvSpPr>
        <p:spPr>
          <a:xfrm>
            <a:off x="1259632" y="1559733"/>
            <a:ext cx="2353952" cy="3231654"/>
          </a:xfrm>
          <a:prstGeom prst="rect">
            <a:avLst/>
          </a:prstGeom>
        </p:spPr>
        <p:txBody>
          <a:bodyPr wrap="square">
            <a:spAutoFit/>
          </a:bodyPr>
          <a:lstStyle/>
          <a:p>
            <a:r>
              <a:rPr lang="en-US" altLang="zh-CN" sz="1200" b="1" dirty="0" smtClean="0">
                <a:ln w="6350">
                  <a:noFill/>
                </a:ln>
                <a:solidFill>
                  <a:schemeClr val="bg1">
                    <a:lumMod val="50000"/>
                  </a:schemeClr>
                </a:solidFill>
                <a:latin typeface="Impact" pitchFamily="34" charset="0"/>
                <a:ea typeface="微软雅黑" pitchFamily="34" charset="-122"/>
              </a:rPr>
              <a:t>1. </a:t>
            </a:r>
            <a:r>
              <a:rPr lang="zh-CN" altLang="en-US" sz="1200" b="1" dirty="0" smtClean="0">
                <a:ln w="6350">
                  <a:noFill/>
                </a:ln>
                <a:solidFill>
                  <a:schemeClr val="bg1">
                    <a:lumMod val="50000"/>
                  </a:schemeClr>
                </a:solidFill>
                <a:latin typeface="Impact" pitchFamily="34" charset="0"/>
                <a:ea typeface="微软雅黑" pitchFamily="34" charset="-122"/>
              </a:rPr>
              <a:t>什么是</a:t>
            </a:r>
            <a:r>
              <a:rPr lang="en-US" altLang="zh-CN" sz="1200" b="1" dirty="0" smtClean="0">
                <a:ln w="6350">
                  <a:noFill/>
                </a:ln>
                <a:solidFill>
                  <a:schemeClr val="bg1">
                    <a:lumMod val="50000"/>
                  </a:schemeClr>
                </a:solidFill>
                <a:latin typeface="Impact" pitchFamily="34" charset="0"/>
                <a:ea typeface="微软雅黑" pitchFamily="34" charset="-122"/>
              </a:rPr>
              <a:t>MCP</a:t>
            </a:r>
          </a:p>
          <a:p>
            <a:pPr lvl="1"/>
            <a:r>
              <a:rPr lang="en-US" altLang="zh-CN" sz="1200" dirty="0" smtClean="0">
                <a:ln w="6350">
                  <a:noFill/>
                </a:ln>
                <a:solidFill>
                  <a:schemeClr val="bg1">
                    <a:lumMod val="50000"/>
                  </a:schemeClr>
                </a:solidFill>
                <a:latin typeface="Impact" pitchFamily="34" charset="0"/>
                <a:ea typeface="微软雅黑" pitchFamily="34" charset="-122"/>
              </a:rPr>
              <a:t>1.1 MCP</a:t>
            </a:r>
            <a:r>
              <a:rPr lang="zh-CN" altLang="en-US" sz="1200" dirty="0" smtClean="0">
                <a:ln w="6350">
                  <a:noFill/>
                </a:ln>
                <a:solidFill>
                  <a:schemeClr val="bg1">
                    <a:lumMod val="50000"/>
                  </a:schemeClr>
                </a:solidFill>
                <a:latin typeface="Impact" pitchFamily="34" charset="0"/>
                <a:ea typeface="微软雅黑" pitchFamily="34" charset="-122"/>
              </a:rPr>
              <a:t>的类比解释</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1.2 MCP</a:t>
            </a:r>
            <a:r>
              <a:rPr lang="zh-CN" altLang="en-US" sz="1200" dirty="0" smtClean="0">
                <a:ln w="6350">
                  <a:noFill/>
                </a:ln>
                <a:solidFill>
                  <a:schemeClr val="bg1">
                    <a:lumMod val="50000"/>
                  </a:schemeClr>
                </a:solidFill>
                <a:latin typeface="Impact" pitchFamily="34" charset="0"/>
                <a:ea typeface="微软雅黑" pitchFamily="34" charset="-122"/>
              </a:rPr>
              <a:t>的特性</a:t>
            </a:r>
            <a:endParaRPr lang="en-US" altLang="zh-CN" sz="1200" dirty="0" smtClean="0">
              <a:ln w="6350">
                <a:noFill/>
              </a:ln>
              <a:solidFill>
                <a:schemeClr val="bg1">
                  <a:lumMod val="50000"/>
                </a:schemeClr>
              </a:solidFill>
              <a:latin typeface="Impact" pitchFamily="34" charset="0"/>
              <a:ea typeface="微软雅黑" pitchFamily="34" charset="-122"/>
            </a:endParaRPr>
          </a:p>
          <a:p>
            <a:r>
              <a:rPr lang="en-US" altLang="zh-CN" sz="1200" b="1" dirty="0" smtClean="0">
                <a:ln w="6350">
                  <a:noFill/>
                </a:ln>
                <a:solidFill>
                  <a:schemeClr val="bg1">
                    <a:lumMod val="50000"/>
                  </a:schemeClr>
                </a:solidFill>
                <a:latin typeface="Impact" pitchFamily="34" charset="0"/>
                <a:ea typeface="微软雅黑" pitchFamily="34" charset="-122"/>
              </a:rPr>
              <a:t>2. MCP</a:t>
            </a:r>
            <a:r>
              <a:rPr lang="zh-CN" altLang="en-US" sz="1200" b="1" dirty="0" smtClean="0">
                <a:ln w="6350">
                  <a:noFill/>
                </a:ln>
                <a:solidFill>
                  <a:schemeClr val="bg1">
                    <a:lumMod val="50000"/>
                  </a:schemeClr>
                </a:solidFill>
                <a:latin typeface="Impact" pitchFamily="34" charset="0"/>
                <a:ea typeface="微软雅黑" pitchFamily="34" charset="-122"/>
              </a:rPr>
              <a:t>的技术架构</a:t>
            </a:r>
            <a:endParaRPr lang="en-US" altLang="zh-CN" sz="1200" b="1"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2.1 MCP Host</a:t>
            </a:r>
          </a:p>
          <a:p>
            <a:pPr lvl="1"/>
            <a:r>
              <a:rPr lang="en-US" altLang="zh-CN" sz="1200" dirty="0" smtClean="0">
                <a:ln w="6350">
                  <a:noFill/>
                </a:ln>
                <a:solidFill>
                  <a:schemeClr val="bg1">
                    <a:lumMod val="50000"/>
                  </a:schemeClr>
                </a:solidFill>
                <a:latin typeface="Impact" pitchFamily="34" charset="0"/>
                <a:ea typeface="微软雅黑" pitchFamily="34" charset="-122"/>
              </a:rPr>
              <a:t>2.2 MCP</a:t>
            </a:r>
            <a:r>
              <a:rPr lang="zh-CN" altLang="en-US" sz="1200" dirty="0" smtClean="0">
                <a:ln w="6350">
                  <a:noFill/>
                </a:ln>
                <a:solidFill>
                  <a:schemeClr val="bg1">
                    <a:lumMod val="50000"/>
                  </a:schemeClr>
                </a:solidFill>
                <a:latin typeface="Impact" pitchFamily="34" charset="0"/>
                <a:ea typeface="微软雅黑" pitchFamily="34" charset="-122"/>
              </a:rPr>
              <a:t>客户端</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2.3 MCP Server</a:t>
            </a:r>
          </a:p>
          <a:p>
            <a:r>
              <a:rPr lang="en-US" altLang="zh-CN" sz="1200" b="1" dirty="0" smtClean="0">
                <a:ln w="6350">
                  <a:noFill/>
                </a:ln>
                <a:solidFill>
                  <a:schemeClr val="bg1">
                    <a:lumMod val="50000"/>
                  </a:schemeClr>
                </a:solidFill>
                <a:latin typeface="Impact" pitchFamily="34" charset="0"/>
                <a:ea typeface="微软雅黑" pitchFamily="34" charset="-122"/>
              </a:rPr>
              <a:t>3. MCP</a:t>
            </a:r>
            <a:r>
              <a:rPr lang="zh-CN" altLang="en-US" sz="1200" b="1" dirty="0" smtClean="0">
                <a:ln w="6350">
                  <a:noFill/>
                </a:ln>
                <a:solidFill>
                  <a:schemeClr val="bg1">
                    <a:lumMod val="50000"/>
                  </a:schemeClr>
                </a:solidFill>
                <a:latin typeface="Impact" pitchFamily="34" charset="0"/>
                <a:ea typeface="微软雅黑" pitchFamily="34" charset="-122"/>
              </a:rPr>
              <a:t>的工作原理</a:t>
            </a:r>
            <a:endParaRPr lang="en-US" altLang="zh-CN" sz="1200" b="1"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3.1 MCP VS API</a:t>
            </a:r>
          </a:p>
          <a:p>
            <a:pPr lvl="1"/>
            <a:r>
              <a:rPr lang="en-US" altLang="zh-CN" sz="1200" dirty="0" smtClean="0">
                <a:ln w="6350">
                  <a:noFill/>
                </a:ln>
                <a:solidFill>
                  <a:schemeClr val="bg1">
                    <a:lumMod val="50000"/>
                  </a:schemeClr>
                </a:solidFill>
                <a:latin typeface="Impact" pitchFamily="34" charset="0"/>
                <a:ea typeface="微软雅黑" pitchFamily="34" charset="-122"/>
              </a:rPr>
              <a:t>3.2 MCP VS Function Call</a:t>
            </a:r>
          </a:p>
          <a:p>
            <a:pPr lvl="1"/>
            <a:r>
              <a:rPr lang="en-US" altLang="zh-CN" sz="1200" dirty="0" smtClean="0">
                <a:ln w="6350">
                  <a:noFill/>
                </a:ln>
                <a:solidFill>
                  <a:schemeClr val="bg1">
                    <a:lumMod val="50000"/>
                  </a:schemeClr>
                </a:solidFill>
                <a:latin typeface="Impact" pitchFamily="34" charset="0"/>
                <a:ea typeface="微软雅黑" pitchFamily="34" charset="-122"/>
              </a:rPr>
              <a:t>3.3 </a:t>
            </a:r>
            <a:r>
              <a:rPr lang="zh-CN" altLang="en-US" sz="1200" dirty="0" smtClean="0">
                <a:ln w="6350">
                  <a:noFill/>
                </a:ln>
                <a:solidFill>
                  <a:schemeClr val="bg1">
                    <a:lumMod val="50000"/>
                  </a:schemeClr>
                </a:solidFill>
                <a:latin typeface="Impact" pitchFamily="34" charset="0"/>
                <a:ea typeface="微软雅黑" pitchFamily="34" charset="-122"/>
              </a:rPr>
              <a:t>连接生命周期</a:t>
            </a:r>
            <a:endParaRPr lang="en-US" altLang="zh-CN" sz="1200" dirty="0" smtClean="0">
              <a:ln w="6350">
                <a:noFill/>
              </a:ln>
              <a:solidFill>
                <a:schemeClr val="bg1">
                  <a:lumMod val="50000"/>
                </a:schemeClr>
              </a:solidFill>
              <a:latin typeface="Impact" pitchFamily="34" charset="0"/>
              <a:ea typeface="微软雅黑" pitchFamily="34" charset="-122"/>
            </a:endParaRPr>
          </a:p>
          <a:p>
            <a:r>
              <a:rPr lang="en-US" altLang="zh-CN" sz="1200" b="1" dirty="0" smtClean="0">
                <a:ln w="6350">
                  <a:noFill/>
                </a:ln>
                <a:solidFill>
                  <a:schemeClr val="bg1">
                    <a:lumMod val="50000"/>
                  </a:schemeClr>
                </a:solidFill>
                <a:latin typeface="Impact" pitchFamily="34" charset="0"/>
                <a:ea typeface="微软雅黑" pitchFamily="34" charset="-122"/>
              </a:rPr>
              <a:t>4. MCP</a:t>
            </a:r>
            <a:r>
              <a:rPr lang="zh-CN" altLang="en-US" sz="1200" b="1" dirty="0" smtClean="0">
                <a:ln w="6350">
                  <a:noFill/>
                </a:ln>
                <a:solidFill>
                  <a:schemeClr val="bg1">
                    <a:lumMod val="50000"/>
                  </a:schemeClr>
                </a:solidFill>
                <a:latin typeface="Impact" pitchFamily="34" charset="0"/>
                <a:ea typeface="微软雅黑" pitchFamily="34" charset="-122"/>
              </a:rPr>
              <a:t>的安全性</a:t>
            </a:r>
            <a:endParaRPr lang="en-US" altLang="zh-CN" sz="1200" b="1"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4.1 </a:t>
            </a:r>
            <a:r>
              <a:rPr lang="zh-CN" altLang="en-US" sz="1200" dirty="0" smtClean="0">
                <a:ln w="6350">
                  <a:noFill/>
                </a:ln>
                <a:solidFill>
                  <a:schemeClr val="bg1">
                    <a:lumMod val="50000"/>
                  </a:schemeClr>
                </a:solidFill>
                <a:latin typeface="Impact" pitchFamily="34" charset="0"/>
                <a:ea typeface="微软雅黑" pitchFamily="34" charset="-122"/>
              </a:rPr>
              <a:t>身份验证和访问控制</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4.2 </a:t>
            </a:r>
            <a:r>
              <a:rPr lang="zh-CN" altLang="en-US" sz="1200" dirty="0" smtClean="0">
                <a:ln w="6350">
                  <a:noFill/>
                </a:ln>
                <a:solidFill>
                  <a:schemeClr val="bg1">
                    <a:lumMod val="50000"/>
                  </a:schemeClr>
                </a:solidFill>
                <a:latin typeface="Impact" pitchFamily="34" charset="0"/>
                <a:ea typeface="微软雅黑" pitchFamily="34" charset="-122"/>
              </a:rPr>
              <a:t>环境信任</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4.3 </a:t>
            </a:r>
            <a:r>
              <a:rPr lang="zh-CN" altLang="en-US" sz="1200" dirty="0" smtClean="0">
                <a:ln w="6350">
                  <a:noFill/>
                </a:ln>
                <a:solidFill>
                  <a:schemeClr val="bg1">
                    <a:lumMod val="50000"/>
                  </a:schemeClr>
                </a:solidFill>
                <a:latin typeface="Impact" pitchFamily="34" charset="0"/>
                <a:ea typeface="微软雅黑" pitchFamily="34" charset="-122"/>
              </a:rPr>
              <a:t>最小化访问权限</a:t>
            </a:r>
            <a:endParaRPr lang="en-US" altLang="zh-CN" sz="1200" dirty="0" smtClean="0">
              <a:ln w="6350">
                <a:noFill/>
              </a:ln>
              <a:solidFill>
                <a:schemeClr val="bg1">
                  <a:lumMod val="50000"/>
                </a:schemeClr>
              </a:solidFill>
              <a:latin typeface="Impact" pitchFamily="34" charset="0"/>
              <a:ea typeface="微软雅黑" pitchFamily="34" charset="-122"/>
            </a:endParaRPr>
          </a:p>
          <a:p>
            <a:r>
              <a:rPr lang="en-US" altLang="zh-CN" sz="1200" b="1" dirty="0" smtClean="0">
                <a:ln w="6350">
                  <a:noFill/>
                </a:ln>
                <a:solidFill>
                  <a:schemeClr val="bg1">
                    <a:lumMod val="50000"/>
                  </a:schemeClr>
                </a:solidFill>
                <a:latin typeface="Impact" pitchFamily="34" charset="0"/>
                <a:ea typeface="微软雅黑" pitchFamily="34" charset="-122"/>
              </a:rPr>
              <a:t>5. MCP</a:t>
            </a:r>
            <a:r>
              <a:rPr lang="zh-CN" altLang="en-US" sz="1200" b="1" dirty="0" smtClean="0">
                <a:ln w="6350">
                  <a:noFill/>
                </a:ln>
                <a:solidFill>
                  <a:schemeClr val="bg1">
                    <a:lumMod val="50000"/>
                  </a:schemeClr>
                </a:solidFill>
                <a:latin typeface="Impact" pitchFamily="34" charset="0"/>
                <a:ea typeface="微软雅黑" pitchFamily="34" charset="-122"/>
              </a:rPr>
              <a:t>的典型应用场景</a:t>
            </a:r>
            <a:endParaRPr lang="en-US" altLang="zh-CN" sz="1200" b="1"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5.1 </a:t>
            </a:r>
            <a:r>
              <a:rPr lang="zh-CN" altLang="en-US" sz="1200" dirty="0" smtClean="0">
                <a:ln w="6350">
                  <a:noFill/>
                </a:ln>
                <a:solidFill>
                  <a:schemeClr val="bg1">
                    <a:lumMod val="50000"/>
                  </a:schemeClr>
                </a:solidFill>
                <a:latin typeface="Impact" pitchFamily="34" charset="0"/>
                <a:ea typeface="微软雅黑" pitchFamily="34" charset="-122"/>
              </a:rPr>
              <a:t>企业</a:t>
            </a:r>
            <a:r>
              <a:rPr lang="en-US" altLang="zh-CN" sz="1200" dirty="0" smtClean="0">
                <a:ln w="6350">
                  <a:noFill/>
                </a:ln>
                <a:solidFill>
                  <a:schemeClr val="bg1">
                    <a:lumMod val="50000"/>
                  </a:schemeClr>
                </a:solidFill>
                <a:latin typeface="Impact" pitchFamily="34" charset="0"/>
                <a:ea typeface="微软雅黑" pitchFamily="34" charset="-122"/>
              </a:rPr>
              <a:t>IT</a:t>
            </a:r>
            <a:r>
              <a:rPr lang="zh-CN" altLang="en-US" sz="1200" dirty="0" smtClean="0">
                <a:ln w="6350">
                  <a:noFill/>
                </a:ln>
                <a:solidFill>
                  <a:schemeClr val="bg1">
                    <a:lumMod val="50000"/>
                  </a:schemeClr>
                </a:solidFill>
                <a:latin typeface="Impact" pitchFamily="34" charset="0"/>
                <a:ea typeface="微软雅黑" pitchFamily="34" charset="-122"/>
              </a:rPr>
              <a:t>和协作</a:t>
            </a:r>
            <a:endParaRPr lang="zh-CN" altLang="en-US" sz="1200" dirty="0" smtClean="0">
              <a:ln w="6350">
                <a:noFill/>
              </a:ln>
              <a:solidFill>
                <a:schemeClr val="bg1">
                  <a:lumMod val="50000"/>
                </a:schemeClr>
              </a:solidFill>
              <a:latin typeface="Impact" pitchFamily="34" charset="0"/>
              <a:ea typeface="微软雅黑" pitchFamily="34" charset="-122"/>
            </a:endParaRPr>
          </a:p>
        </p:txBody>
      </p:sp>
      <p:sp>
        <p:nvSpPr>
          <p:cNvPr id="39" name="矩形 38"/>
          <p:cNvSpPr/>
          <p:nvPr/>
        </p:nvSpPr>
        <p:spPr>
          <a:xfrm>
            <a:off x="4355976" y="1559733"/>
            <a:ext cx="3218048" cy="3231654"/>
          </a:xfrm>
          <a:prstGeom prst="rect">
            <a:avLst/>
          </a:prstGeom>
        </p:spPr>
        <p:txBody>
          <a:bodyPr wrap="square">
            <a:spAutoFit/>
          </a:bodyPr>
          <a:lstStyle/>
          <a:p>
            <a:r>
              <a:rPr lang="en-US" altLang="zh-CN" sz="1200" b="1" dirty="0" smtClean="0">
                <a:ln w="6350">
                  <a:noFill/>
                </a:ln>
                <a:solidFill>
                  <a:schemeClr val="bg1">
                    <a:lumMod val="50000"/>
                  </a:schemeClr>
                </a:solidFill>
                <a:latin typeface="Impact" pitchFamily="34" charset="0"/>
                <a:ea typeface="微软雅黑" pitchFamily="34" charset="-122"/>
              </a:rPr>
              <a:t>6. </a:t>
            </a:r>
            <a:r>
              <a:rPr lang="zh-CN" altLang="en-US" sz="1200" b="1" dirty="0" smtClean="0">
                <a:ln w="6350">
                  <a:noFill/>
                </a:ln>
                <a:solidFill>
                  <a:schemeClr val="bg1">
                    <a:lumMod val="50000"/>
                  </a:schemeClr>
                </a:solidFill>
                <a:latin typeface="Impact" pitchFamily="34" charset="0"/>
                <a:ea typeface="微软雅黑" pitchFamily="34" charset="-122"/>
              </a:rPr>
              <a:t>基于</a:t>
            </a:r>
            <a:r>
              <a:rPr lang="en-US" altLang="zh-CN" sz="1200" b="1" dirty="0" smtClean="0">
                <a:ln w="6350">
                  <a:noFill/>
                </a:ln>
                <a:solidFill>
                  <a:schemeClr val="bg1">
                    <a:lumMod val="50000"/>
                  </a:schemeClr>
                </a:solidFill>
                <a:latin typeface="Impact" pitchFamily="34" charset="0"/>
                <a:ea typeface="微软雅黑" pitchFamily="34" charset="-122"/>
              </a:rPr>
              <a:t>MCP</a:t>
            </a:r>
            <a:r>
              <a:rPr lang="zh-CN" altLang="en-US" sz="1200" b="1" dirty="0" smtClean="0">
                <a:ln w="6350">
                  <a:noFill/>
                </a:ln>
                <a:solidFill>
                  <a:schemeClr val="bg1">
                    <a:lumMod val="50000"/>
                  </a:schemeClr>
                </a:solidFill>
                <a:latin typeface="Impact" pitchFamily="34" charset="0"/>
                <a:ea typeface="微软雅黑" pitchFamily="34" charset="-122"/>
              </a:rPr>
              <a:t>的</a:t>
            </a:r>
            <a:r>
              <a:rPr lang="en-US" altLang="zh-CN" sz="1200" b="1" dirty="0" smtClean="0">
                <a:ln w="6350">
                  <a:noFill/>
                </a:ln>
                <a:solidFill>
                  <a:schemeClr val="bg1">
                    <a:lumMod val="50000"/>
                  </a:schemeClr>
                </a:solidFill>
                <a:latin typeface="Impact" pitchFamily="34" charset="0"/>
                <a:ea typeface="微软雅黑" pitchFamily="34" charset="-122"/>
              </a:rPr>
              <a:t>Agentic RAG</a:t>
            </a:r>
          </a:p>
          <a:p>
            <a:pPr lvl="1"/>
            <a:r>
              <a:rPr lang="en-US" altLang="zh-CN" sz="1200" dirty="0" smtClean="0">
                <a:ln w="6350">
                  <a:noFill/>
                </a:ln>
                <a:solidFill>
                  <a:schemeClr val="bg1">
                    <a:lumMod val="50000"/>
                  </a:schemeClr>
                </a:solidFill>
                <a:latin typeface="Impact" pitchFamily="34" charset="0"/>
                <a:ea typeface="微软雅黑" pitchFamily="34" charset="-122"/>
              </a:rPr>
              <a:t>6.1 Agentic RAG</a:t>
            </a:r>
            <a:r>
              <a:rPr lang="zh-CN" altLang="en-US" sz="1200" dirty="0" smtClean="0">
                <a:ln w="6350">
                  <a:noFill/>
                </a:ln>
                <a:solidFill>
                  <a:schemeClr val="bg1">
                    <a:lumMod val="50000"/>
                  </a:schemeClr>
                </a:solidFill>
                <a:latin typeface="Impact" pitchFamily="34" charset="0"/>
                <a:ea typeface="微软雅黑" pitchFamily="34" charset="-122"/>
              </a:rPr>
              <a:t>的系统构成</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6.2 MCP</a:t>
            </a:r>
            <a:r>
              <a:rPr lang="zh-CN" altLang="en-US" sz="1200" dirty="0" smtClean="0">
                <a:ln w="6350">
                  <a:noFill/>
                </a:ln>
                <a:solidFill>
                  <a:schemeClr val="bg1">
                    <a:lumMod val="50000"/>
                  </a:schemeClr>
                </a:solidFill>
                <a:latin typeface="Impact" pitchFamily="34" charset="0"/>
                <a:ea typeface="微软雅黑" pitchFamily="34" charset="-122"/>
              </a:rPr>
              <a:t>的</a:t>
            </a:r>
            <a:r>
              <a:rPr lang="en-US" altLang="zh-CN" sz="1200" dirty="0" smtClean="0">
                <a:ln w="6350">
                  <a:noFill/>
                </a:ln>
                <a:solidFill>
                  <a:schemeClr val="bg1">
                    <a:lumMod val="50000"/>
                  </a:schemeClr>
                </a:solidFill>
                <a:latin typeface="Impact" pitchFamily="34" charset="0"/>
                <a:ea typeface="微软雅黑" pitchFamily="34" charset="-122"/>
              </a:rPr>
              <a:t>Agentic RAG</a:t>
            </a:r>
            <a:r>
              <a:rPr lang="zh-CN" altLang="en-US" sz="1200" dirty="0" smtClean="0">
                <a:ln w="6350">
                  <a:noFill/>
                </a:ln>
                <a:solidFill>
                  <a:schemeClr val="bg1">
                    <a:lumMod val="50000"/>
                  </a:schemeClr>
                </a:solidFill>
                <a:latin typeface="Impact" pitchFamily="34" charset="0"/>
                <a:ea typeface="微软雅黑" pitchFamily="34" charset="-122"/>
              </a:rPr>
              <a:t>增强</a:t>
            </a:r>
            <a:endParaRPr lang="en-US" altLang="zh-CN" sz="1200" dirty="0" smtClean="0">
              <a:ln w="6350">
                <a:noFill/>
              </a:ln>
              <a:solidFill>
                <a:schemeClr val="bg1">
                  <a:lumMod val="50000"/>
                </a:schemeClr>
              </a:solidFill>
              <a:latin typeface="Impact" pitchFamily="34" charset="0"/>
              <a:ea typeface="微软雅黑" pitchFamily="34" charset="-122"/>
            </a:endParaRPr>
          </a:p>
          <a:p>
            <a:r>
              <a:rPr lang="en-US" altLang="zh-CN" sz="1200" b="1" dirty="0" smtClean="0">
                <a:ln w="6350">
                  <a:noFill/>
                </a:ln>
                <a:solidFill>
                  <a:schemeClr val="bg1">
                    <a:lumMod val="50000"/>
                  </a:schemeClr>
                </a:solidFill>
                <a:latin typeface="Impact" pitchFamily="34" charset="0"/>
                <a:ea typeface="微软雅黑" pitchFamily="34" charset="-122"/>
              </a:rPr>
              <a:t>7. </a:t>
            </a:r>
            <a:r>
              <a:rPr lang="en-US" altLang="zh-CN" sz="1200" b="1" dirty="0" smtClean="0">
                <a:ln w="6350">
                  <a:noFill/>
                </a:ln>
                <a:solidFill>
                  <a:schemeClr val="bg1">
                    <a:lumMod val="50000"/>
                  </a:schemeClr>
                </a:solidFill>
                <a:latin typeface="Impact" pitchFamily="34" charset="0"/>
                <a:ea typeface="微软雅黑" pitchFamily="34" charset="-122"/>
              </a:rPr>
              <a:t>MCP</a:t>
            </a:r>
            <a:r>
              <a:rPr lang="zh-CN" altLang="en-US" sz="1200" b="1" dirty="0" smtClean="0">
                <a:ln w="6350">
                  <a:noFill/>
                </a:ln>
                <a:solidFill>
                  <a:schemeClr val="bg1">
                    <a:lumMod val="50000"/>
                  </a:schemeClr>
                </a:solidFill>
                <a:latin typeface="Impact" pitchFamily="34" charset="0"/>
                <a:ea typeface="微软雅黑" pitchFamily="34" charset="-122"/>
              </a:rPr>
              <a:t>开发中的常见问题</a:t>
            </a:r>
            <a:endParaRPr lang="en-US" altLang="zh-CN" sz="1200" b="1"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7.1 AI</a:t>
            </a:r>
            <a:r>
              <a:rPr lang="zh-CN" altLang="en-US" sz="1200" dirty="0" smtClean="0">
                <a:ln w="6350">
                  <a:noFill/>
                </a:ln>
                <a:solidFill>
                  <a:schemeClr val="bg1">
                    <a:lumMod val="50000"/>
                  </a:schemeClr>
                </a:solidFill>
                <a:latin typeface="Impact" pitchFamily="34" charset="0"/>
                <a:ea typeface="微软雅黑" pitchFamily="34" charset="-122"/>
              </a:rPr>
              <a:t>没有识别或使用</a:t>
            </a:r>
            <a:r>
              <a:rPr lang="en-US" altLang="zh-CN" sz="1200" dirty="0" smtClean="0">
                <a:ln w="6350">
                  <a:noFill/>
                </a:ln>
                <a:solidFill>
                  <a:schemeClr val="bg1">
                    <a:lumMod val="50000"/>
                  </a:schemeClr>
                </a:solidFill>
                <a:latin typeface="Impact" pitchFamily="34" charset="0"/>
                <a:ea typeface="微软雅黑" pitchFamily="34" charset="-122"/>
              </a:rPr>
              <a:t>MCP</a:t>
            </a:r>
            <a:r>
              <a:rPr lang="zh-CN" altLang="en-US" sz="1200" dirty="0" smtClean="0">
                <a:ln w="6350">
                  <a:noFill/>
                </a:ln>
                <a:solidFill>
                  <a:schemeClr val="bg1">
                    <a:lumMod val="50000"/>
                  </a:schemeClr>
                </a:solidFill>
                <a:latin typeface="Impact" pitchFamily="34" charset="0"/>
                <a:ea typeface="微软雅黑" pitchFamily="34" charset="-122"/>
              </a:rPr>
              <a:t>服务器的工具</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7.2 </a:t>
            </a:r>
            <a:r>
              <a:rPr lang="zh-CN" altLang="en-US" sz="1200" dirty="0" smtClean="0">
                <a:ln w="6350">
                  <a:noFill/>
                </a:ln>
                <a:solidFill>
                  <a:schemeClr val="bg1">
                    <a:lumMod val="50000"/>
                  </a:schemeClr>
                </a:solidFill>
                <a:latin typeface="Impact" pitchFamily="34" charset="0"/>
                <a:ea typeface="微软雅黑" pitchFamily="34" charset="-122"/>
              </a:rPr>
              <a:t>大数据的性能瓶颈或超时</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7.3 </a:t>
            </a:r>
            <a:r>
              <a:rPr lang="zh-CN" altLang="en-US" sz="1200" dirty="0" smtClean="0">
                <a:ln w="6350">
                  <a:noFill/>
                </a:ln>
                <a:solidFill>
                  <a:schemeClr val="bg1">
                    <a:lumMod val="50000"/>
                  </a:schemeClr>
                </a:solidFill>
                <a:latin typeface="Impact" pitchFamily="34" charset="0"/>
                <a:ea typeface="微软雅黑" pitchFamily="34" charset="-122"/>
              </a:rPr>
              <a:t>身份验证或安全问题</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7.4 </a:t>
            </a:r>
            <a:r>
              <a:rPr lang="zh-CN" altLang="en-US" sz="1200" dirty="0" smtClean="0">
                <a:ln w="6350">
                  <a:noFill/>
                </a:ln>
                <a:solidFill>
                  <a:schemeClr val="bg1">
                    <a:lumMod val="50000"/>
                  </a:schemeClr>
                </a:solidFill>
                <a:latin typeface="Impact" pitchFamily="34" charset="0"/>
                <a:ea typeface="微软雅黑" pitchFamily="34" charset="-122"/>
              </a:rPr>
              <a:t>大输出的上下文溢出和内存问题</a:t>
            </a:r>
            <a:endParaRPr lang="en-US" altLang="zh-CN" sz="1200" dirty="0" smtClean="0">
              <a:ln w="6350">
                <a:noFill/>
              </a:ln>
              <a:solidFill>
                <a:schemeClr val="bg1">
                  <a:lumMod val="50000"/>
                </a:schemeClr>
              </a:solidFill>
              <a:latin typeface="Impact" pitchFamily="34" charset="0"/>
              <a:ea typeface="微软雅黑" pitchFamily="34" charset="-122"/>
            </a:endParaRPr>
          </a:p>
          <a:p>
            <a:r>
              <a:rPr lang="en-US" altLang="zh-CN" sz="1200" b="1" dirty="0" smtClean="0">
                <a:ln w="6350">
                  <a:noFill/>
                </a:ln>
                <a:solidFill>
                  <a:schemeClr val="bg1">
                    <a:lumMod val="50000"/>
                  </a:schemeClr>
                </a:solidFill>
                <a:latin typeface="Impact" pitchFamily="34" charset="0"/>
                <a:ea typeface="微软雅黑" pitchFamily="34" charset="-122"/>
              </a:rPr>
              <a:t>8. MCP</a:t>
            </a:r>
            <a:r>
              <a:rPr lang="zh-CN" altLang="en-US" sz="1200" b="1" dirty="0" smtClean="0">
                <a:ln w="6350">
                  <a:noFill/>
                </a:ln>
                <a:solidFill>
                  <a:schemeClr val="bg1">
                    <a:lumMod val="50000"/>
                  </a:schemeClr>
                </a:solidFill>
                <a:latin typeface="Impact" pitchFamily="34" charset="0"/>
                <a:ea typeface="微软雅黑" pitchFamily="34" charset="-122"/>
              </a:rPr>
              <a:t>中的性能优化</a:t>
            </a:r>
            <a:endParaRPr lang="en-US" altLang="zh-CN" sz="1200" b="1"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8.1</a:t>
            </a:r>
            <a:r>
              <a:rPr lang="zh-CN" altLang="en-US" sz="1200" dirty="0">
                <a:ln w="6350">
                  <a:noFill/>
                </a:ln>
                <a:solidFill>
                  <a:schemeClr val="bg1">
                    <a:lumMod val="50000"/>
                  </a:schemeClr>
                </a:solidFill>
                <a:latin typeface="Impact" pitchFamily="34" charset="0"/>
                <a:ea typeface="微软雅黑" pitchFamily="34" charset="-122"/>
              </a:rPr>
              <a:t>缓存和重用</a:t>
            </a:r>
            <a:endParaRPr lang="en-US" altLang="zh-CN" sz="1200" dirty="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8.2</a:t>
            </a:r>
            <a:r>
              <a:rPr lang="zh-CN" altLang="en-US" sz="1200" dirty="0">
                <a:ln w="6350">
                  <a:noFill/>
                </a:ln>
                <a:solidFill>
                  <a:schemeClr val="bg1">
                    <a:lumMod val="50000"/>
                  </a:schemeClr>
                </a:solidFill>
                <a:latin typeface="Impact" pitchFamily="34" charset="0"/>
                <a:ea typeface="微软雅黑" pitchFamily="34" charset="-122"/>
              </a:rPr>
              <a:t>矢量数据库调</a:t>
            </a:r>
            <a:r>
              <a:rPr lang="zh-CN" altLang="en-US" sz="1200" dirty="0" smtClean="0">
                <a:ln w="6350">
                  <a:noFill/>
                </a:ln>
                <a:solidFill>
                  <a:schemeClr val="bg1">
                    <a:lumMod val="50000"/>
                  </a:schemeClr>
                </a:solidFill>
                <a:latin typeface="Impact" pitchFamily="34" charset="0"/>
                <a:ea typeface="微软雅黑" pitchFamily="34" charset="-122"/>
              </a:rPr>
              <a:t>优</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8.3</a:t>
            </a:r>
            <a:r>
              <a:rPr lang="zh-CN" altLang="en-US" sz="1200" dirty="0">
                <a:ln w="6350">
                  <a:noFill/>
                </a:ln>
                <a:solidFill>
                  <a:schemeClr val="bg1">
                    <a:lumMod val="50000"/>
                  </a:schemeClr>
                </a:solidFill>
                <a:latin typeface="Impact" pitchFamily="34" charset="0"/>
                <a:ea typeface="微软雅黑" pitchFamily="34" charset="-122"/>
              </a:rPr>
              <a:t>提示词</a:t>
            </a:r>
            <a:r>
              <a:rPr lang="zh-CN" altLang="en-US" sz="1200" dirty="0" smtClean="0">
                <a:ln w="6350">
                  <a:noFill/>
                </a:ln>
                <a:solidFill>
                  <a:schemeClr val="bg1">
                    <a:lumMod val="50000"/>
                  </a:schemeClr>
                </a:solidFill>
                <a:latin typeface="Impact" pitchFamily="34" charset="0"/>
                <a:ea typeface="微软雅黑" pitchFamily="34" charset="-122"/>
              </a:rPr>
              <a:t>工程</a:t>
            </a:r>
            <a:endParaRPr lang="en-US" altLang="zh-CN" sz="1200" dirty="0">
              <a:ln w="6350">
                <a:noFill/>
              </a:ln>
              <a:solidFill>
                <a:schemeClr val="bg1">
                  <a:lumMod val="50000"/>
                </a:schemeClr>
              </a:solidFill>
              <a:latin typeface="Impact" pitchFamily="34" charset="0"/>
              <a:ea typeface="微软雅黑" pitchFamily="34" charset="-122"/>
            </a:endParaRPr>
          </a:p>
          <a:p>
            <a:r>
              <a:rPr lang="en-US" altLang="zh-CN" sz="1200" b="1" dirty="0" smtClean="0">
                <a:ln w="6350">
                  <a:noFill/>
                </a:ln>
                <a:solidFill>
                  <a:schemeClr val="bg1">
                    <a:lumMod val="50000"/>
                  </a:schemeClr>
                </a:solidFill>
                <a:latin typeface="Impact" pitchFamily="34" charset="0"/>
                <a:ea typeface="微软雅黑" pitchFamily="34" charset="-122"/>
              </a:rPr>
              <a:t>9. MCP</a:t>
            </a:r>
            <a:r>
              <a:rPr lang="zh-CN" altLang="en-US" sz="1200" b="1" dirty="0" smtClean="0">
                <a:ln w="6350">
                  <a:noFill/>
                </a:ln>
                <a:solidFill>
                  <a:schemeClr val="bg1">
                    <a:lumMod val="50000"/>
                  </a:schemeClr>
                </a:solidFill>
                <a:latin typeface="Impact" pitchFamily="34" charset="0"/>
                <a:ea typeface="微软雅黑" pitchFamily="34" charset="-122"/>
              </a:rPr>
              <a:t>发展趋势</a:t>
            </a:r>
            <a:endParaRPr lang="en-US" altLang="zh-CN" sz="1200" b="1"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9.1 </a:t>
            </a:r>
            <a:r>
              <a:rPr lang="zh-CN" altLang="en-US" sz="1200" dirty="0" smtClean="0">
                <a:ln w="6350">
                  <a:noFill/>
                </a:ln>
                <a:solidFill>
                  <a:schemeClr val="bg1">
                    <a:lumMod val="50000"/>
                  </a:schemeClr>
                </a:solidFill>
                <a:latin typeface="Impact" pitchFamily="34" charset="0"/>
                <a:ea typeface="微软雅黑" pitchFamily="34" charset="-122"/>
              </a:rPr>
              <a:t>标准化和广泛采用</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9.2 </a:t>
            </a:r>
            <a:r>
              <a:rPr lang="zh-CN" altLang="en-US" sz="1200" dirty="0" smtClean="0">
                <a:ln w="6350">
                  <a:noFill/>
                </a:ln>
                <a:solidFill>
                  <a:schemeClr val="bg1">
                    <a:lumMod val="50000"/>
                  </a:schemeClr>
                </a:solidFill>
                <a:latin typeface="Impact" pitchFamily="34" charset="0"/>
                <a:ea typeface="微软雅黑" pitchFamily="34" charset="-122"/>
              </a:rPr>
              <a:t>生态系统增长和工具开发</a:t>
            </a:r>
            <a:endParaRPr lang="en-US" altLang="zh-CN" sz="1200" dirty="0" smtClean="0">
              <a:ln w="6350">
                <a:noFill/>
              </a:ln>
              <a:solidFill>
                <a:schemeClr val="bg1">
                  <a:lumMod val="50000"/>
                </a:schemeClr>
              </a:solidFill>
              <a:latin typeface="Impact" pitchFamily="34" charset="0"/>
              <a:ea typeface="微软雅黑" pitchFamily="34" charset="-122"/>
            </a:endParaRPr>
          </a:p>
          <a:p>
            <a:pPr lvl="1"/>
            <a:r>
              <a:rPr lang="en-US" altLang="zh-CN" sz="1200" dirty="0" smtClean="0">
                <a:ln w="6350">
                  <a:noFill/>
                </a:ln>
                <a:solidFill>
                  <a:schemeClr val="bg1">
                    <a:lumMod val="50000"/>
                  </a:schemeClr>
                </a:solidFill>
                <a:latin typeface="Impact" pitchFamily="34" charset="0"/>
                <a:ea typeface="微软雅黑" pitchFamily="34" charset="-122"/>
              </a:rPr>
              <a:t>9.3 </a:t>
            </a:r>
            <a:r>
              <a:rPr lang="zh-CN" altLang="en-US" sz="1200" dirty="0" smtClean="0">
                <a:ln w="6350">
                  <a:noFill/>
                </a:ln>
                <a:solidFill>
                  <a:schemeClr val="bg1">
                    <a:lumMod val="50000"/>
                  </a:schemeClr>
                </a:solidFill>
                <a:latin typeface="Impact" pitchFamily="34" charset="0"/>
                <a:ea typeface="微软雅黑" pitchFamily="34" charset="-122"/>
              </a:rPr>
              <a:t>与其他新兴技术的协作和集成</a:t>
            </a:r>
            <a:endParaRPr lang="en-US" altLang="zh-CN" sz="1200" dirty="0" smtClean="0">
              <a:ln w="6350">
                <a:noFill/>
              </a:ln>
              <a:solidFill>
                <a:schemeClr val="bg1">
                  <a:lumMod val="50000"/>
                </a:schemeClr>
              </a:solidFill>
              <a:latin typeface="Impact" pitchFamily="34" charset="0"/>
              <a:ea typeface="微软雅黑" pitchFamily="34" charset="-122"/>
            </a:endParaRPr>
          </a:p>
          <a:p>
            <a:r>
              <a:rPr lang="en-US" altLang="zh-CN" sz="1200" b="1" dirty="0" smtClean="0">
                <a:ln w="6350">
                  <a:noFill/>
                </a:ln>
                <a:solidFill>
                  <a:schemeClr val="bg1">
                    <a:lumMod val="50000"/>
                  </a:schemeClr>
                </a:solidFill>
                <a:latin typeface="Impact" pitchFamily="34" charset="0"/>
                <a:ea typeface="微软雅黑" pitchFamily="34" charset="-122"/>
              </a:rPr>
              <a:t>10. </a:t>
            </a:r>
            <a:r>
              <a:rPr lang="zh-CN" altLang="en-US" sz="1200" b="1" dirty="0" smtClean="0">
                <a:ln w="6350">
                  <a:noFill/>
                </a:ln>
                <a:solidFill>
                  <a:schemeClr val="bg1">
                    <a:lumMod val="50000"/>
                  </a:schemeClr>
                </a:solidFill>
                <a:latin typeface="Impact" pitchFamily="34" charset="0"/>
                <a:ea typeface="微软雅黑" pitchFamily="34" charset="-122"/>
              </a:rPr>
              <a:t>结论</a:t>
            </a:r>
            <a:endParaRPr lang="zh-CN" altLang="en-US" sz="1200" b="1" dirty="0">
              <a:ln w="6350">
                <a:noFill/>
              </a:ln>
              <a:solidFill>
                <a:schemeClr val="bg1">
                  <a:lumMod val="50000"/>
                </a:schemeClr>
              </a:solidFill>
              <a:latin typeface="Impact" pitchFamily="34" charset="0"/>
              <a:ea typeface="微软雅黑"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4"/>
          <p:cNvSpPr>
            <a:spLocks noChangeArrowheads="1"/>
          </p:cNvSpPr>
          <p:nvPr/>
        </p:nvSpPr>
        <p:spPr bwMode="auto">
          <a:xfrm>
            <a:off x="323528" y="1493291"/>
            <a:ext cx="4680520" cy="2780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smtClean="0">
                <a:solidFill>
                  <a:schemeClr val="tx1">
                    <a:lumMod val="75000"/>
                    <a:lumOff val="25000"/>
                  </a:schemeClr>
                </a:solidFill>
              </a:rPr>
              <a:t>为了充分</a:t>
            </a:r>
            <a:r>
              <a:rPr lang="zh-CN" altLang="en-US" sz="800" dirty="0">
                <a:solidFill>
                  <a:schemeClr val="tx1">
                    <a:lumMod val="75000"/>
                    <a:lumOff val="25000"/>
                  </a:schemeClr>
                </a:solidFill>
              </a:rPr>
              <a:t>挖掘并发挥 </a:t>
            </a:r>
            <a:r>
              <a:rPr lang="en-US" altLang="zh-CN" sz="800" dirty="0">
                <a:solidFill>
                  <a:schemeClr val="tx1">
                    <a:lumMod val="75000"/>
                    <a:lumOff val="25000"/>
                  </a:schemeClr>
                </a:solidFill>
              </a:rPr>
              <a:t>Agent </a:t>
            </a:r>
            <a:r>
              <a:rPr lang="zh-CN" altLang="en-US" sz="800" dirty="0">
                <a:solidFill>
                  <a:schemeClr val="tx1">
                    <a:lumMod val="75000"/>
                    <a:lumOff val="25000"/>
                  </a:schemeClr>
                </a:solidFill>
              </a:rPr>
              <a:t>的功能潜力</a:t>
            </a:r>
            <a:r>
              <a:rPr lang="zh-CN" altLang="en-US" sz="800" dirty="0" smtClean="0">
                <a:solidFill>
                  <a:schemeClr val="tx1">
                    <a:lumMod val="75000"/>
                    <a:lumOff val="25000"/>
                  </a:schemeClr>
                </a:solidFill>
              </a:rPr>
              <a:t>，需确保 </a:t>
            </a:r>
            <a:r>
              <a:rPr lang="en-US" altLang="zh-CN" sz="800" dirty="0">
                <a:solidFill>
                  <a:schemeClr val="tx1">
                    <a:lumMod val="75000"/>
                    <a:lumOff val="25000"/>
                  </a:schemeClr>
                </a:solidFill>
              </a:rPr>
              <a:t>Agent </a:t>
            </a:r>
            <a:r>
              <a:rPr lang="zh-CN" altLang="en-US" sz="800" dirty="0">
                <a:solidFill>
                  <a:schemeClr val="tx1">
                    <a:lumMod val="75000"/>
                    <a:lumOff val="25000"/>
                  </a:schemeClr>
                </a:solidFill>
              </a:rPr>
              <a:t>能够在必要时开展多步检索流程。这一过程能够由</a:t>
            </a:r>
            <a:r>
              <a:rPr lang="en-US" altLang="zh-CN" sz="800" dirty="0">
                <a:solidFill>
                  <a:schemeClr val="tx1">
                    <a:lumMod val="75000"/>
                    <a:lumOff val="25000"/>
                  </a:schemeClr>
                </a:solidFill>
              </a:rPr>
              <a:t>LLM</a:t>
            </a:r>
            <a:r>
              <a:rPr lang="zh-CN" altLang="en-US" sz="800" dirty="0">
                <a:solidFill>
                  <a:schemeClr val="tx1">
                    <a:lumMod val="75000"/>
                    <a:lumOff val="25000"/>
                  </a:schemeClr>
                </a:solidFill>
              </a:rPr>
              <a:t>以隐含的方式予以执行（例如，</a:t>
            </a:r>
            <a:r>
              <a:rPr lang="en-US" altLang="zh-CN" sz="800" dirty="0">
                <a:solidFill>
                  <a:schemeClr val="tx1">
                    <a:lumMod val="75000"/>
                    <a:lumOff val="25000"/>
                  </a:schemeClr>
                </a:solidFill>
              </a:rPr>
              <a:t>Agent </a:t>
            </a:r>
            <a:r>
              <a:rPr lang="zh-CN" altLang="en-US" sz="800" dirty="0">
                <a:solidFill>
                  <a:schemeClr val="tx1">
                    <a:lumMod val="75000"/>
                    <a:lumOff val="25000"/>
                  </a:schemeClr>
                </a:solidFill>
              </a:rPr>
              <a:t>可自行裁定多次调用搜索工具的时机与策略</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smtClean="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若</a:t>
            </a:r>
            <a:r>
              <a:rPr lang="zh-CN" altLang="en-US" sz="800" dirty="0">
                <a:solidFill>
                  <a:schemeClr val="tx1">
                    <a:lumMod val="75000"/>
                    <a:lumOff val="25000"/>
                  </a:schemeClr>
                </a:solidFill>
              </a:rPr>
              <a:t>采用的是特定的框架，那么此一系列操作将交由 </a:t>
            </a:r>
            <a:r>
              <a:rPr lang="en-US" altLang="zh-CN" sz="800" dirty="0">
                <a:solidFill>
                  <a:schemeClr val="tx1">
                    <a:lumMod val="75000"/>
                    <a:lumOff val="25000"/>
                  </a:schemeClr>
                </a:solidFill>
              </a:rPr>
              <a:t>Agent </a:t>
            </a:r>
            <a:r>
              <a:rPr lang="zh-CN" altLang="en-US" sz="800" dirty="0">
                <a:solidFill>
                  <a:schemeClr val="tx1">
                    <a:lumMod val="75000"/>
                    <a:lumOff val="25000"/>
                  </a:schemeClr>
                </a:solidFill>
              </a:rPr>
              <a:t>的推理链进行妥善处置，即 </a:t>
            </a:r>
            <a:r>
              <a:rPr lang="en-US" altLang="zh-CN" sz="800" dirty="0">
                <a:solidFill>
                  <a:schemeClr val="tx1">
                    <a:lumMod val="75000"/>
                    <a:lumOff val="25000"/>
                  </a:schemeClr>
                </a:solidFill>
              </a:rPr>
              <a:t>LLM </a:t>
            </a:r>
            <a:r>
              <a:rPr lang="zh-CN" altLang="en-US" sz="800" dirty="0">
                <a:solidFill>
                  <a:schemeClr val="tx1">
                    <a:lumMod val="75000"/>
                    <a:lumOff val="25000"/>
                  </a:schemeClr>
                </a:solidFill>
              </a:rPr>
              <a:t>生成诸如 “</a:t>
            </a:r>
            <a:r>
              <a:rPr lang="en-US" altLang="zh-CN" sz="800" dirty="0">
                <a:solidFill>
                  <a:schemeClr val="tx1">
                    <a:lumMod val="75000"/>
                    <a:lumOff val="25000"/>
                  </a:schemeClr>
                </a:solidFill>
              </a:rPr>
              <a:t>Thought: </a:t>
            </a:r>
            <a:r>
              <a:rPr lang="en-US" altLang="zh-CN" sz="800" dirty="0" err="1">
                <a:solidFill>
                  <a:schemeClr val="tx1">
                    <a:lumMod val="75000"/>
                    <a:lumOff val="25000"/>
                  </a:schemeClr>
                </a:solidFill>
              </a:rPr>
              <a:t>i</a:t>
            </a:r>
            <a:r>
              <a:rPr lang="en-US" altLang="zh-CN" sz="800" dirty="0">
                <a:solidFill>
                  <a:schemeClr val="tx1">
                    <a:lumMod val="75000"/>
                    <a:lumOff val="25000"/>
                  </a:schemeClr>
                </a:solidFill>
              </a:rPr>
              <a:t> should search for x”</a:t>
            </a:r>
            <a:r>
              <a:rPr lang="zh-CN" altLang="en-US" sz="800" dirty="0">
                <a:solidFill>
                  <a:schemeClr val="tx1">
                    <a:lumMod val="75000"/>
                    <a:lumOff val="25000"/>
                  </a:schemeClr>
                </a:solidFill>
              </a:rPr>
              <a:t>这般的思考节点，紧接着是一个 “</a:t>
            </a:r>
            <a:r>
              <a:rPr lang="en-US" altLang="zh-CN" sz="800" dirty="0">
                <a:solidFill>
                  <a:schemeClr val="tx1">
                    <a:lumMod val="75000"/>
                    <a:lumOff val="25000"/>
                  </a:schemeClr>
                </a:solidFill>
              </a:rPr>
              <a:t>Action: search_knowledge”</a:t>
            </a:r>
            <a:r>
              <a:rPr lang="zh-CN" altLang="en-US" sz="800" dirty="0">
                <a:solidFill>
                  <a:schemeClr val="tx1">
                    <a:lumMod val="75000"/>
                    <a:lumOff val="25000"/>
                  </a:schemeClr>
                </a:solidFill>
              </a:rPr>
              <a:t>的行动指令，随后系统依令执行，再生成相应的观察结果等等，严格遵循 </a:t>
            </a:r>
            <a:r>
              <a:rPr lang="en-US" altLang="zh-CN" sz="800" dirty="0">
                <a:solidFill>
                  <a:schemeClr val="tx1">
                    <a:lumMod val="75000"/>
                    <a:lumOff val="25000"/>
                  </a:schemeClr>
                </a:solidFill>
              </a:rPr>
              <a:t>ReAct </a:t>
            </a:r>
            <a:r>
              <a:rPr lang="zh-CN" altLang="en-US" sz="800" dirty="0">
                <a:solidFill>
                  <a:schemeClr val="tx1">
                    <a:lumMod val="75000"/>
                    <a:lumOff val="25000"/>
                  </a:schemeClr>
                </a:solidFill>
              </a:rPr>
              <a:t>模式有序推进</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要保证</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客户端能够高效地应对连续</a:t>
            </a:r>
            <a:r>
              <a:rPr lang="zh-CN" altLang="en-US" sz="800" dirty="0" smtClean="0">
                <a:solidFill>
                  <a:schemeClr val="tx1">
                    <a:lumMod val="75000"/>
                    <a:lumOff val="25000"/>
                  </a:schemeClr>
                </a:solidFill>
              </a:rPr>
              <a:t>请求。需要</a:t>
            </a:r>
            <a:r>
              <a:rPr lang="zh-CN" altLang="en-US" sz="800" dirty="0">
                <a:solidFill>
                  <a:schemeClr val="tx1">
                    <a:lumMod val="75000"/>
                    <a:lumOff val="25000"/>
                  </a:schemeClr>
                </a:solidFill>
              </a:rPr>
              <a:t>设计并实现一些相对简单的逻辑机制。例如</a:t>
            </a:r>
            <a:r>
              <a:rPr lang="zh-CN" altLang="en-US" sz="800" dirty="0" smtClean="0">
                <a:solidFill>
                  <a:schemeClr val="tx1">
                    <a:lumMod val="75000"/>
                    <a:lumOff val="25000"/>
                  </a:schemeClr>
                </a:solidFill>
              </a:rPr>
              <a:t>：若</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的首次检索未能获取到相关信息，那就让它尝试用不同的表述来重新提出问题或者扩大搜索范围</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这一过程可能涉及到利用大模型来生成替代性的关键词，或者使用备用的检索工具（比如说，如果内部数据库没有返回结果，那么</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就可以切换到通过</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服务器进行网页搜索）。通过允许这种迭代式的操作，整个系统就能够有能力回答那些难度更高的查询问题</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smtClean="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同时</a:t>
            </a:r>
            <a:r>
              <a:rPr lang="zh-CN" altLang="en-US" sz="800" dirty="0">
                <a:solidFill>
                  <a:schemeClr val="tx1">
                    <a:lumMod val="75000"/>
                    <a:lumOff val="25000"/>
                  </a:schemeClr>
                </a:solidFill>
              </a:rPr>
              <a:t>，要密切关注令牌的使用情况，并且设置合理的限制额度</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比如，可以将每个用户所发起的查询次数限制在</a:t>
            </a:r>
            <a:r>
              <a:rPr lang="en-US" altLang="zh-CN" sz="800" dirty="0">
                <a:solidFill>
                  <a:schemeClr val="tx1">
                    <a:lumMod val="75000"/>
                    <a:lumOff val="25000"/>
                  </a:schemeClr>
                </a:solidFill>
              </a:rPr>
              <a:t>2 - 3</a:t>
            </a:r>
            <a:r>
              <a:rPr lang="zh-CN" altLang="en-US" sz="800" dirty="0">
                <a:solidFill>
                  <a:schemeClr val="tx1">
                    <a:lumMod val="75000"/>
                    <a:lumOff val="25000"/>
                  </a:schemeClr>
                </a:solidFill>
              </a:rPr>
              <a:t>次检索调用范围内，以此来避免出现无限循环的情况。在测试环节中，可以尝试要求</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对来自两个不同数据源的信息进行整合，然后基于这些信息给出回应，确保它能够在一个会话过程中调用两个不同的服务器来获取信息</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p:txBody>
      </p:sp>
      <p:sp>
        <p:nvSpPr>
          <p:cNvPr id="36" name="Rectangle 39"/>
          <p:cNvSpPr>
            <a:spLocks noChangeArrowheads="1"/>
          </p:cNvSpPr>
          <p:nvPr/>
        </p:nvSpPr>
        <p:spPr bwMode="auto">
          <a:xfrm>
            <a:off x="416159" y="278281"/>
            <a:ext cx="31477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六、基于</a:t>
            </a:r>
            <a:r>
              <a:rPr lang="en-US" altLang="zh-CN" sz="2000" b="1" dirty="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a:t>
            </a:r>
            <a:r>
              <a:rPr lang="en-US" altLang="zh-CN" sz="2000" b="1" dirty="0">
                <a:ln w="6350">
                  <a:noFill/>
                </a:ln>
                <a:solidFill>
                  <a:schemeClr val="bg1">
                    <a:lumMod val="50000"/>
                  </a:schemeClr>
                </a:solidFill>
                <a:latin typeface="Impact" pitchFamily="34" charset="0"/>
                <a:ea typeface="微软雅黑" pitchFamily="34" charset="-122"/>
              </a:rPr>
              <a:t>Agentic RAG</a:t>
            </a:r>
          </a:p>
        </p:txBody>
      </p:sp>
      <p:grpSp>
        <p:nvGrpSpPr>
          <p:cNvPr id="38" name="组合 37"/>
          <p:cNvGrpSpPr/>
          <p:nvPr/>
        </p:nvGrpSpPr>
        <p:grpSpPr>
          <a:xfrm>
            <a:off x="416158" y="699542"/>
            <a:ext cx="899592" cy="56017"/>
            <a:chOff x="0" y="2842590"/>
            <a:chExt cx="7054752" cy="89199"/>
          </a:xfrm>
        </p:grpSpPr>
        <p:sp>
          <p:nvSpPr>
            <p:cNvPr id="42" name="矩形 4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1450969" y="570584"/>
            <a:ext cx="1978298"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6.2 MCP</a:t>
            </a:r>
            <a:r>
              <a:rPr lang="zh-CN" altLang="en-US" sz="1200" b="1" dirty="0">
                <a:solidFill>
                  <a:srgbClr val="333333">
                    <a:lumMod val="75000"/>
                    <a:lumOff val="25000"/>
                  </a:srgbClr>
                </a:solidFill>
              </a:rPr>
              <a:t>的</a:t>
            </a:r>
            <a:r>
              <a:rPr lang="en-US" altLang="zh-CN" sz="1200" b="1" dirty="0">
                <a:solidFill>
                  <a:srgbClr val="333333">
                    <a:lumMod val="75000"/>
                    <a:lumOff val="25000"/>
                  </a:srgbClr>
                </a:solidFill>
              </a:rPr>
              <a:t>Agentic RAG</a:t>
            </a:r>
            <a:r>
              <a:rPr lang="zh-CN" altLang="en-US" sz="1200" b="1" dirty="0">
                <a:solidFill>
                  <a:srgbClr val="333333">
                    <a:lumMod val="75000"/>
                    <a:lumOff val="25000"/>
                  </a:srgbClr>
                </a:solidFill>
              </a:rPr>
              <a:t>增强</a:t>
            </a:r>
          </a:p>
        </p:txBody>
      </p:sp>
      <p:pic>
        <p:nvPicPr>
          <p:cNvPr id="3" name="图片 2"/>
          <p:cNvPicPr>
            <a:picLocks noChangeAspect="1"/>
          </p:cNvPicPr>
          <p:nvPr/>
        </p:nvPicPr>
        <p:blipFill>
          <a:blip r:embed="rId2"/>
          <a:stretch>
            <a:fillRect/>
          </a:stretch>
        </p:blipFill>
        <p:spPr>
          <a:xfrm>
            <a:off x="5364088" y="1383040"/>
            <a:ext cx="3584864" cy="3077217"/>
          </a:xfrm>
          <a:prstGeom prst="rect">
            <a:avLst/>
          </a:prstGeom>
        </p:spPr>
      </p:pic>
    </p:spTree>
    <p:extLst>
      <p:ext uri="{BB962C8B-B14F-4D97-AF65-F5344CB8AC3E}">
        <p14:creationId xmlns:p14="http://schemas.microsoft.com/office/powerpoint/2010/main" val="2679842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24"/>
          <p:cNvSpPr>
            <a:spLocks noChangeArrowheads="1"/>
          </p:cNvSpPr>
          <p:nvPr/>
        </p:nvSpPr>
        <p:spPr bwMode="auto">
          <a:xfrm>
            <a:off x="416158" y="1707654"/>
            <a:ext cx="4536504"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倘若采用向量存储方式，那么便可在</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服务器上构建一个更新</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例如，创建一个用于重新嵌入并存储新文档的方法</a:t>
            </a:r>
            <a:r>
              <a:rPr lang="en-US" altLang="zh-CN" sz="800" dirty="0">
                <a:solidFill>
                  <a:schemeClr val="tx1">
                    <a:lumMod val="75000"/>
                    <a:lumOff val="25000"/>
                  </a:schemeClr>
                </a:solidFill>
              </a:rPr>
              <a:t>upsert_document</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id</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content</a:t>
            </a:r>
            <a:r>
              <a:rPr lang="zh-CN" altLang="en-US" sz="800" dirty="0">
                <a:solidFill>
                  <a:schemeClr val="tx1">
                    <a:lumMod val="75000"/>
                    <a:lumOff val="25000"/>
                  </a:schemeClr>
                </a:solidFill>
              </a:rPr>
              <a:t>）</a:t>
            </a:r>
            <a:r>
              <a:rPr lang="zh-CN" altLang="en-US" sz="800" dirty="0" smtClean="0">
                <a:solidFill>
                  <a:schemeClr val="tx1">
                    <a:lumMod val="75000"/>
                    <a:lumOff val="25000"/>
                  </a:schemeClr>
                </a:solidFill>
              </a:rPr>
              <a:t>。此外</a:t>
            </a:r>
            <a:r>
              <a:rPr lang="zh-CN" altLang="en-US" sz="800" dirty="0">
                <a:solidFill>
                  <a:schemeClr val="tx1">
                    <a:lumMod val="75000"/>
                    <a:lumOff val="25000"/>
                  </a:schemeClr>
                </a:solidFill>
              </a:rPr>
              <a:t>，还可以利用</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内存服务器来保存对话中的关键信息</a:t>
            </a:r>
            <a:r>
              <a:rPr lang="zh-CN" altLang="en-US" sz="800" dirty="0" smtClean="0">
                <a:solidFill>
                  <a:schemeClr val="tx1">
                    <a:lumMod val="75000"/>
                    <a:lumOff val="25000"/>
                  </a:schemeClr>
                </a:solidFill>
              </a:rPr>
              <a:t>。例如，</a:t>
            </a:r>
            <a:r>
              <a:rPr lang="zh-CN" altLang="en-US" sz="800" dirty="0">
                <a:solidFill>
                  <a:schemeClr val="tx1">
                    <a:lumMod val="75000"/>
                    <a:lumOff val="25000"/>
                  </a:schemeClr>
                </a:solidFill>
              </a:rPr>
              <a:t>在回答了一个复杂问题之后，代理可以将该问答的摘要存储在一个长期记忆中（通过</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调用），这样下次需要时就无需重新计算，直接回忆起来即可。</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知识管理还意味着建立一套流程，以便对知识库进行验证和清理</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剔除过时的信息，或许可以借助元数据时间戳，让代理更倾向于选择新</a:t>
            </a:r>
            <a:r>
              <a:rPr lang="zh-CN" altLang="en-US" sz="800" dirty="0" smtClean="0">
                <a:solidFill>
                  <a:schemeClr val="tx1">
                    <a:lumMod val="75000"/>
                    <a:lumOff val="25000"/>
                  </a:schemeClr>
                </a:solidFill>
              </a:rPr>
              <a:t>信息。完成此步骤后，</a:t>
            </a:r>
            <a:r>
              <a:rPr lang="en-US" altLang="zh-CN" sz="800" dirty="0" smtClean="0">
                <a:solidFill>
                  <a:schemeClr val="tx1">
                    <a:lumMod val="75000"/>
                    <a:lumOff val="25000"/>
                  </a:schemeClr>
                </a:solidFill>
              </a:rPr>
              <a:t>RAG</a:t>
            </a:r>
            <a:r>
              <a:rPr lang="zh-CN" altLang="en-US" sz="800" dirty="0" smtClean="0">
                <a:solidFill>
                  <a:schemeClr val="tx1">
                    <a:lumMod val="75000"/>
                    <a:lumOff val="25000"/>
                  </a:schemeClr>
                </a:solidFill>
              </a:rPr>
              <a:t>系统将持续</a:t>
            </a:r>
            <a:r>
              <a:rPr lang="zh-CN" altLang="en-US" sz="800" dirty="0">
                <a:solidFill>
                  <a:schemeClr val="tx1">
                    <a:lumMod val="75000"/>
                    <a:lumOff val="25000"/>
                  </a:schemeClr>
                </a:solidFill>
              </a:rPr>
              <a:t>不断地学习：当业务更新策略时，及时将其添加至知识库中并通过</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重新索引；当代理从用户那里获取到一些新信息时，将其记录下来以备后续使用。</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最后，要对集成系统展开严格的测试。尝试不同复杂度的查询，并验证代理是否选择了正确的工具以及提供了准确的答案。同时，密切监视</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调用所产生的延迟以及总的往返时间。倘若响应速度显得较慢，可以尝试对计划加以改进（例如，若代理执行了冗余搜索，则可对此进行调整）。此外，还需合理调整提示词中所包含的检索到的文档数量，有时候使用过多反而会适得其反</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通常</a:t>
            </a:r>
            <a:r>
              <a:rPr lang="en-US" altLang="zh-CN" sz="800" dirty="0">
                <a:solidFill>
                  <a:schemeClr val="tx1">
                    <a:lumMod val="75000"/>
                    <a:lumOff val="25000"/>
                  </a:schemeClr>
                </a:solidFill>
              </a:rPr>
              <a:t>3 - 5</a:t>
            </a:r>
            <a:r>
              <a:rPr lang="zh-CN" altLang="en-US" sz="800" dirty="0">
                <a:solidFill>
                  <a:schemeClr val="tx1">
                    <a:lumMod val="75000"/>
                    <a:lumOff val="25000"/>
                  </a:schemeClr>
                </a:solidFill>
              </a:rPr>
              <a:t>个优质的代码片段比</a:t>
            </a:r>
            <a:r>
              <a:rPr lang="en-US" altLang="zh-CN" sz="800" dirty="0">
                <a:solidFill>
                  <a:schemeClr val="tx1">
                    <a:lumMod val="75000"/>
                    <a:lumOff val="25000"/>
                  </a:schemeClr>
                </a:solidFill>
              </a:rPr>
              <a:t>10</a:t>
            </a:r>
            <a:r>
              <a:rPr lang="zh-CN" altLang="en-US" sz="800" dirty="0">
                <a:solidFill>
                  <a:schemeClr val="tx1">
                    <a:lumMod val="75000"/>
                    <a:lumOff val="25000"/>
                  </a:schemeClr>
                </a:solidFill>
              </a:rPr>
              <a:t>个效果更好。</a:t>
            </a:r>
          </a:p>
        </p:txBody>
      </p:sp>
      <p:sp>
        <p:nvSpPr>
          <p:cNvPr id="36" name="Rectangle 39"/>
          <p:cNvSpPr>
            <a:spLocks noChangeArrowheads="1"/>
          </p:cNvSpPr>
          <p:nvPr/>
        </p:nvSpPr>
        <p:spPr bwMode="auto">
          <a:xfrm>
            <a:off x="416159" y="278281"/>
            <a:ext cx="31477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六、基于</a:t>
            </a:r>
            <a:r>
              <a:rPr lang="en-US" altLang="zh-CN" sz="2000" b="1" dirty="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a:t>
            </a:r>
            <a:r>
              <a:rPr lang="en-US" altLang="zh-CN" sz="2000" b="1" dirty="0">
                <a:ln w="6350">
                  <a:noFill/>
                </a:ln>
                <a:solidFill>
                  <a:schemeClr val="bg1">
                    <a:lumMod val="50000"/>
                  </a:schemeClr>
                </a:solidFill>
                <a:latin typeface="Impact" pitchFamily="34" charset="0"/>
                <a:ea typeface="微软雅黑" pitchFamily="34" charset="-122"/>
              </a:rPr>
              <a:t>Agentic RAG</a:t>
            </a:r>
          </a:p>
        </p:txBody>
      </p:sp>
      <p:grpSp>
        <p:nvGrpSpPr>
          <p:cNvPr id="38" name="组合 37"/>
          <p:cNvGrpSpPr/>
          <p:nvPr/>
        </p:nvGrpSpPr>
        <p:grpSpPr>
          <a:xfrm>
            <a:off x="416158" y="699542"/>
            <a:ext cx="899592" cy="56017"/>
            <a:chOff x="0" y="2842590"/>
            <a:chExt cx="7054752" cy="89199"/>
          </a:xfrm>
        </p:grpSpPr>
        <p:sp>
          <p:nvSpPr>
            <p:cNvPr id="42" name="矩形 4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1450969" y="570584"/>
            <a:ext cx="1978298"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6.2 MCP</a:t>
            </a:r>
            <a:r>
              <a:rPr lang="zh-CN" altLang="en-US" sz="1200" b="1" dirty="0">
                <a:solidFill>
                  <a:srgbClr val="333333">
                    <a:lumMod val="75000"/>
                    <a:lumOff val="25000"/>
                  </a:srgbClr>
                </a:solidFill>
              </a:rPr>
              <a:t>的</a:t>
            </a:r>
            <a:r>
              <a:rPr lang="en-US" altLang="zh-CN" sz="1200" b="1" dirty="0">
                <a:solidFill>
                  <a:srgbClr val="333333">
                    <a:lumMod val="75000"/>
                    <a:lumOff val="25000"/>
                  </a:srgbClr>
                </a:solidFill>
              </a:rPr>
              <a:t>Agentic RAG</a:t>
            </a:r>
            <a:r>
              <a:rPr lang="zh-CN" altLang="en-US" sz="1200" b="1" dirty="0">
                <a:solidFill>
                  <a:srgbClr val="333333">
                    <a:lumMod val="75000"/>
                    <a:lumOff val="25000"/>
                  </a:srgbClr>
                </a:solidFill>
              </a:rPr>
              <a:t>增强</a:t>
            </a:r>
          </a:p>
        </p:txBody>
      </p:sp>
      <p:pic>
        <p:nvPicPr>
          <p:cNvPr id="3" name="图片 2"/>
          <p:cNvPicPr>
            <a:picLocks noChangeAspect="1"/>
          </p:cNvPicPr>
          <p:nvPr/>
        </p:nvPicPr>
        <p:blipFill>
          <a:blip r:embed="rId2"/>
          <a:stretch>
            <a:fillRect/>
          </a:stretch>
        </p:blipFill>
        <p:spPr>
          <a:xfrm>
            <a:off x="5292080" y="1419622"/>
            <a:ext cx="3584864" cy="3077217"/>
          </a:xfrm>
          <a:prstGeom prst="rect">
            <a:avLst/>
          </a:prstGeom>
        </p:spPr>
      </p:pic>
    </p:spTree>
    <p:extLst>
      <p:ext uri="{BB962C8B-B14F-4D97-AF65-F5344CB8AC3E}">
        <p14:creationId xmlns:p14="http://schemas.microsoft.com/office/powerpoint/2010/main" val="43653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5" name="Rectangle 24"/>
          <p:cNvSpPr>
            <a:spLocks noChangeArrowheads="1"/>
          </p:cNvSpPr>
          <p:nvPr/>
        </p:nvSpPr>
        <p:spPr bwMode="auto">
          <a:xfrm>
            <a:off x="606791" y="2067694"/>
            <a:ext cx="3263975"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如同所有复杂系统一样，在使用</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服务器的过程中，偶尔也会出现故障。故障排查需要确定问题究竟源于</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对工具的使用不当、</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连接问题，还是服务器内部逻辑错误。以下是开发人员在操作</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服务器时常常遇到的诸多问题，以及针对这些问题所总结出的最佳解决策略。</a:t>
            </a:r>
            <a:endParaRPr lang="en-US" altLang="zh-CN" sz="600" dirty="0">
              <a:solidFill>
                <a:schemeClr val="bg1">
                  <a:lumMod val="50000"/>
                </a:schemeClr>
              </a:solidFill>
            </a:endParaRPr>
          </a:p>
        </p:txBody>
      </p:sp>
      <p:sp>
        <p:nvSpPr>
          <p:cNvPr id="145" name="Rectangle 39"/>
          <p:cNvSpPr>
            <a:spLocks noChangeArrowheads="1"/>
          </p:cNvSpPr>
          <p:nvPr/>
        </p:nvSpPr>
        <p:spPr bwMode="auto">
          <a:xfrm>
            <a:off x="416159" y="278281"/>
            <a:ext cx="32222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七、</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开发中的常见问题</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146" name="组合 145"/>
          <p:cNvGrpSpPr/>
          <p:nvPr/>
        </p:nvGrpSpPr>
        <p:grpSpPr>
          <a:xfrm>
            <a:off x="416158" y="699542"/>
            <a:ext cx="899592" cy="56017"/>
            <a:chOff x="0" y="2842590"/>
            <a:chExt cx="7054752" cy="89199"/>
          </a:xfrm>
        </p:grpSpPr>
        <p:sp>
          <p:nvSpPr>
            <p:cNvPr id="147" name="矩形 1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stretch>
            <a:fillRect/>
          </a:stretch>
        </p:blipFill>
        <p:spPr>
          <a:xfrm>
            <a:off x="4860032" y="1059582"/>
            <a:ext cx="3240360" cy="376861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5" name="Rectangle 24"/>
          <p:cNvSpPr>
            <a:spLocks noChangeArrowheads="1"/>
          </p:cNvSpPr>
          <p:nvPr/>
        </p:nvSpPr>
        <p:spPr bwMode="auto">
          <a:xfrm>
            <a:off x="607947" y="1851670"/>
            <a:ext cx="3624015" cy="159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smtClean="0">
                <a:solidFill>
                  <a:schemeClr val="tx1">
                    <a:lumMod val="75000"/>
                    <a:lumOff val="25000"/>
                  </a:schemeClr>
                </a:solidFill>
              </a:rPr>
              <a:t>场景一：尽管</a:t>
            </a:r>
            <a:r>
              <a:rPr lang="zh-CN" altLang="en-US" sz="800" dirty="0">
                <a:solidFill>
                  <a:schemeClr val="tx1">
                    <a:lumMod val="75000"/>
                    <a:lumOff val="25000"/>
                  </a:schemeClr>
                </a:solidFill>
              </a:rPr>
              <a:t>你已经妥善配置了服务器，但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却并未如预期般调用其函数（它可能会忽略这个工具，或者在使用过程中出现错误）。一个常见的原因是服务器所提供的工具模式或描述存在问题。毕竟，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主要依据服务器的自我描述来了解其功能</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要</a:t>
            </a:r>
            <a:r>
              <a:rPr lang="zh-CN" altLang="en-US" sz="800" dirty="0">
                <a:solidFill>
                  <a:schemeClr val="tx1">
                    <a:lumMod val="75000"/>
                    <a:lumOff val="25000"/>
                  </a:schemeClr>
                </a:solidFill>
              </a:rPr>
              <a:t>解决这一问题，请确保</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服务器的清单清晰明了，并且对</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友好</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具体而言，为工具命名时应采用面向动作的名称（例如“</a:t>
            </a:r>
            <a:r>
              <a:rPr lang="en-US" altLang="zh-CN" sz="800" dirty="0">
                <a:solidFill>
                  <a:schemeClr val="tx1">
                    <a:lumMod val="75000"/>
                    <a:lumOff val="25000"/>
                  </a:schemeClr>
                </a:solidFill>
              </a:rPr>
              <a:t>fetch_data”</a:t>
            </a:r>
            <a:r>
              <a:rPr lang="zh-CN" altLang="en-US" sz="800" dirty="0">
                <a:solidFill>
                  <a:schemeClr val="tx1">
                    <a:lumMod val="75000"/>
                    <a:lumOff val="25000"/>
                  </a:schemeClr>
                </a:solidFill>
              </a:rPr>
              <a:t>，而非“</a:t>
            </a:r>
            <a:r>
              <a:rPr lang="en-US" altLang="zh-CN" sz="800" dirty="0">
                <a:solidFill>
                  <a:schemeClr val="tx1">
                    <a:lumMod val="75000"/>
                    <a:lumOff val="25000"/>
                  </a:schemeClr>
                </a:solidFill>
              </a:rPr>
              <a:t>data_fetcher”</a:t>
            </a:r>
            <a:r>
              <a:rPr lang="zh-CN" altLang="en-US" sz="800" dirty="0">
                <a:solidFill>
                  <a:schemeClr val="tx1">
                    <a:lumMod val="75000"/>
                    <a:lumOff val="25000"/>
                  </a:schemeClr>
                </a:solidFill>
              </a:rPr>
              <a:t>），在参数描述中提供具体的使用示例，并在</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调用出现错误时给出有意义的错误提示信息。</a:t>
            </a:r>
            <a:r>
              <a:rPr lang="zh-CN" altLang="en-US" sz="800" dirty="0" smtClean="0">
                <a:solidFill>
                  <a:schemeClr val="tx1">
                    <a:lumMod val="75000"/>
                    <a:lumOff val="25000"/>
                  </a:schemeClr>
                </a:solidFill>
              </a:rPr>
              <a:t>遵循</a:t>
            </a:r>
            <a:r>
              <a:rPr lang="en-US" altLang="zh-CN" sz="800" dirty="0" smtClean="0">
                <a:solidFill>
                  <a:schemeClr val="tx1">
                    <a:lumMod val="75000"/>
                    <a:lumOff val="25000"/>
                  </a:schemeClr>
                </a:solidFill>
              </a:rPr>
              <a:t>MCP</a:t>
            </a:r>
            <a:r>
              <a:rPr lang="zh-CN" altLang="en-US" sz="800" dirty="0">
                <a:solidFill>
                  <a:schemeClr val="tx1">
                    <a:lumMod val="75000"/>
                    <a:lumOff val="25000"/>
                  </a:schemeClr>
                </a:solidFill>
              </a:rPr>
              <a:t>服务器的设计约定，有助于让</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更轻松地理解服务器的各项功能</a:t>
            </a:r>
            <a:r>
              <a:rPr lang="zh-CN" altLang="en-US" sz="800" dirty="0" smtClean="0">
                <a:solidFill>
                  <a:schemeClr val="tx1">
                    <a:lumMod val="75000"/>
                    <a:lumOff val="25000"/>
                  </a:schemeClr>
                </a:solidFill>
              </a:rPr>
              <a:t>。</a:t>
            </a:r>
            <a:endParaRPr lang="en-US" altLang="zh-CN" sz="600" dirty="0">
              <a:solidFill>
                <a:schemeClr val="bg1">
                  <a:lumMod val="50000"/>
                </a:schemeClr>
              </a:solidFill>
            </a:endParaRPr>
          </a:p>
        </p:txBody>
      </p:sp>
      <p:sp>
        <p:nvSpPr>
          <p:cNvPr id="145" name="Rectangle 39"/>
          <p:cNvSpPr>
            <a:spLocks noChangeArrowheads="1"/>
          </p:cNvSpPr>
          <p:nvPr/>
        </p:nvSpPr>
        <p:spPr bwMode="auto">
          <a:xfrm>
            <a:off x="416159" y="278281"/>
            <a:ext cx="32222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七、</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开发中的常见问题</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146" name="组合 145"/>
          <p:cNvGrpSpPr/>
          <p:nvPr/>
        </p:nvGrpSpPr>
        <p:grpSpPr>
          <a:xfrm>
            <a:off x="416158" y="699542"/>
            <a:ext cx="899592" cy="56017"/>
            <a:chOff x="0" y="2842590"/>
            <a:chExt cx="7054752" cy="89199"/>
          </a:xfrm>
        </p:grpSpPr>
        <p:sp>
          <p:nvSpPr>
            <p:cNvPr id="147" name="矩形 1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矩形 150"/>
          <p:cNvSpPr/>
          <p:nvPr/>
        </p:nvSpPr>
        <p:spPr>
          <a:xfrm>
            <a:off x="1450969" y="570584"/>
            <a:ext cx="2852063"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7.1 AI</a:t>
            </a:r>
            <a:r>
              <a:rPr lang="zh-CN" altLang="en-US" sz="1200" b="1" dirty="0">
                <a:solidFill>
                  <a:srgbClr val="333333">
                    <a:lumMod val="75000"/>
                    <a:lumOff val="25000"/>
                  </a:srgbClr>
                </a:solidFill>
              </a:rPr>
              <a:t>没有识别或使用</a:t>
            </a:r>
            <a:r>
              <a:rPr lang="en-US" altLang="zh-CN" sz="1200" b="1" dirty="0">
                <a:solidFill>
                  <a:srgbClr val="333333">
                    <a:lumMod val="75000"/>
                    <a:lumOff val="25000"/>
                  </a:srgbClr>
                </a:solidFill>
              </a:rPr>
              <a:t>MCP</a:t>
            </a:r>
            <a:r>
              <a:rPr lang="zh-CN" altLang="en-US" sz="1200" b="1" dirty="0">
                <a:solidFill>
                  <a:srgbClr val="333333">
                    <a:lumMod val="75000"/>
                    <a:lumOff val="25000"/>
                  </a:srgbClr>
                </a:solidFill>
              </a:rPr>
              <a:t>服务器的工具</a:t>
            </a:r>
          </a:p>
        </p:txBody>
      </p:sp>
      <p:pic>
        <p:nvPicPr>
          <p:cNvPr id="2" name="图片 1"/>
          <p:cNvPicPr>
            <a:picLocks noChangeAspect="1"/>
          </p:cNvPicPr>
          <p:nvPr/>
        </p:nvPicPr>
        <p:blipFill>
          <a:blip r:embed="rId2"/>
          <a:stretch>
            <a:fillRect/>
          </a:stretch>
        </p:blipFill>
        <p:spPr>
          <a:xfrm>
            <a:off x="5004048" y="987574"/>
            <a:ext cx="3168352" cy="3768613"/>
          </a:xfrm>
          <a:prstGeom prst="rect">
            <a:avLst/>
          </a:prstGeom>
        </p:spPr>
      </p:pic>
    </p:spTree>
    <p:extLst>
      <p:ext uri="{BB962C8B-B14F-4D97-AF65-F5344CB8AC3E}">
        <p14:creationId xmlns:p14="http://schemas.microsoft.com/office/powerpoint/2010/main" val="7859667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5" name="Rectangle 24"/>
          <p:cNvSpPr>
            <a:spLocks noChangeArrowheads="1"/>
          </p:cNvSpPr>
          <p:nvPr/>
        </p:nvSpPr>
        <p:spPr bwMode="auto">
          <a:xfrm>
            <a:off x="416158" y="1500735"/>
            <a:ext cx="3624015" cy="2742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smtClean="0">
                <a:solidFill>
                  <a:schemeClr val="tx1">
                    <a:lumMod val="75000"/>
                    <a:lumOff val="25000"/>
                  </a:schemeClr>
                </a:solidFill>
              </a:rPr>
              <a:t>场景二：若</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服务器在处理海量数据集或执行大规模计算时，响应速度变得极为迟缓，甚至导致</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的请求超时，这无疑是优化工作尚不充分的重要信号</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针对</a:t>
            </a:r>
            <a:r>
              <a:rPr lang="zh-CN" altLang="en-US" sz="800" dirty="0">
                <a:solidFill>
                  <a:schemeClr val="tx1">
                    <a:lumMod val="75000"/>
                    <a:lumOff val="25000"/>
                  </a:schemeClr>
                </a:solidFill>
              </a:rPr>
              <a:t>这一困境，有效的解决方案在于实施分页处理与并行化策略。具体而言，应在服务器的任何返回列表的端点处添加分页功能，使得</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能够以分块的形式请求数据，例如通过引入</a:t>
            </a:r>
            <a:r>
              <a:rPr lang="en-US" altLang="zh-CN" sz="800" dirty="0">
                <a:solidFill>
                  <a:schemeClr val="tx1">
                    <a:lumMod val="75000"/>
                    <a:lumOff val="25000"/>
                  </a:schemeClr>
                </a:solidFill>
              </a:rPr>
              <a:t>page</a:t>
            </a:r>
            <a:r>
              <a:rPr lang="zh-CN" altLang="en-US" sz="800" dirty="0">
                <a:solidFill>
                  <a:schemeClr val="tx1">
                    <a:lumMod val="75000"/>
                    <a:lumOff val="25000"/>
                  </a:schemeClr>
                </a:solidFill>
              </a:rPr>
              <a:t>和</a:t>
            </a:r>
            <a:r>
              <a:rPr lang="en-US" altLang="zh-CN" sz="800" dirty="0">
                <a:solidFill>
                  <a:schemeClr val="tx1">
                    <a:lumMod val="75000"/>
                    <a:lumOff val="25000"/>
                  </a:schemeClr>
                </a:solidFill>
              </a:rPr>
              <a:t>page_size</a:t>
            </a:r>
            <a:r>
              <a:rPr lang="zh-CN" altLang="en-US" sz="800" dirty="0">
                <a:solidFill>
                  <a:schemeClr val="tx1">
                    <a:lumMod val="75000"/>
                    <a:lumOff val="25000"/>
                  </a:schemeClr>
                </a:solidFill>
              </a:rPr>
              <a:t>等参数来实现。</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同时，针对那些经常被访问的数据，应当建立</a:t>
            </a:r>
            <a:r>
              <a:rPr lang="zh-CN" altLang="en-US" sz="800" b="1" dirty="0">
                <a:solidFill>
                  <a:schemeClr val="tx1">
                    <a:lumMod val="75000"/>
                    <a:lumOff val="25000"/>
                  </a:schemeClr>
                </a:solidFill>
              </a:rPr>
              <a:t>缓存机制</a:t>
            </a:r>
            <a:r>
              <a:rPr lang="zh-CN" altLang="en-US" sz="800" dirty="0">
                <a:solidFill>
                  <a:schemeClr val="tx1">
                    <a:lumMod val="75000"/>
                    <a:lumOff val="25000"/>
                  </a:schemeClr>
                </a:solidFill>
              </a:rPr>
              <a:t>，从而加快对重复查询的响应速度。另外，还需考虑将耗时较长的操作设计为</a:t>
            </a:r>
            <a:r>
              <a:rPr lang="zh-CN" altLang="en-US" sz="800" b="1" dirty="0">
                <a:solidFill>
                  <a:schemeClr val="tx1">
                    <a:lumMod val="75000"/>
                    <a:lumOff val="25000"/>
                  </a:schemeClr>
                </a:solidFill>
              </a:rPr>
              <a:t>异步执行</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例如，让服务器在收到请求后立即予以确认，随后以增量方式逐步传输结果，或者专门设置一个用于检索状态更新的端点。</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倘若条件允许，应将繁重的任务拆解为多个较小的子任务，以便</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可以逐个进行请求。通过这些优化措施，能够有效避免服务器在执行大型任务时出现卡顿现象。此外，合理调整超时设置同样至关重要：需确保</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客户端的超时设置对于合理的长任务而言足够宽松，而一旦任务持续时间达到限制，这将作为一个重要指标，提示我们需要对服务器逻辑进行重构或增加计算资源。</a:t>
            </a:r>
            <a:endParaRPr lang="en-US" altLang="zh-CN" sz="600" dirty="0">
              <a:solidFill>
                <a:schemeClr val="bg1">
                  <a:lumMod val="50000"/>
                </a:schemeClr>
              </a:solidFill>
            </a:endParaRPr>
          </a:p>
        </p:txBody>
      </p:sp>
      <p:sp>
        <p:nvSpPr>
          <p:cNvPr id="145" name="Rectangle 39"/>
          <p:cNvSpPr>
            <a:spLocks noChangeArrowheads="1"/>
          </p:cNvSpPr>
          <p:nvPr/>
        </p:nvSpPr>
        <p:spPr bwMode="auto">
          <a:xfrm>
            <a:off x="416159" y="278281"/>
            <a:ext cx="32222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七、</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开发中的常见问题</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146" name="组合 145"/>
          <p:cNvGrpSpPr/>
          <p:nvPr/>
        </p:nvGrpSpPr>
        <p:grpSpPr>
          <a:xfrm>
            <a:off x="416158" y="699542"/>
            <a:ext cx="899592" cy="56017"/>
            <a:chOff x="0" y="2842590"/>
            <a:chExt cx="7054752" cy="89199"/>
          </a:xfrm>
        </p:grpSpPr>
        <p:sp>
          <p:nvSpPr>
            <p:cNvPr id="147" name="矩形 1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矩形 150"/>
          <p:cNvSpPr/>
          <p:nvPr/>
        </p:nvSpPr>
        <p:spPr>
          <a:xfrm>
            <a:off x="1450969" y="570584"/>
            <a:ext cx="2111475"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7.2 </a:t>
            </a:r>
            <a:r>
              <a:rPr lang="zh-CN" altLang="en-US" sz="1200" b="1" dirty="0">
                <a:solidFill>
                  <a:srgbClr val="333333">
                    <a:lumMod val="75000"/>
                    <a:lumOff val="25000"/>
                  </a:srgbClr>
                </a:solidFill>
              </a:rPr>
              <a:t>大数据的性能瓶颈或超时</a:t>
            </a:r>
          </a:p>
        </p:txBody>
      </p:sp>
      <p:pic>
        <p:nvPicPr>
          <p:cNvPr id="2" name="图片 1"/>
          <p:cNvPicPr>
            <a:picLocks noChangeAspect="1"/>
          </p:cNvPicPr>
          <p:nvPr/>
        </p:nvPicPr>
        <p:blipFill>
          <a:blip r:embed="rId2"/>
          <a:stretch>
            <a:fillRect/>
          </a:stretch>
        </p:blipFill>
        <p:spPr>
          <a:xfrm>
            <a:off x="5004048" y="987574"/>
            <a:ext cx="3168352" cy="3768613"/>
          </a:xfrm>
          <a:prstGeom prst="rect">
            <a:avLst/>
          </a:prstGeom>
        </p:spPr>
      </p:pic>
    </p:spTree>
    <p:extLst>
      <p:ext uri="{BB962C8B-B14F-4D97-AF65-F5344CB8AC3E}">
        <p14:creationId xmlns:p14="http://schemas.microsoft.com/office/powerpoint/2010/main" val="1249994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5" name="Rectangle 24"/>
          <p:cNvSpPr>
            <a:spLocks noChangeArrowheads="1"/>
          </p:cNvSpPr>
          <p:nvPr/>
        </p:nvSpPr>
        <p:spPr bwMode="auto">
          <a:xfrm>
            <a:off x="540810" y="1491630"/>
            <a:ext cx="3624015" cy="2369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smtClean="0">
                <a:solidFill>
                  <a:schemeClr val="tx1">
                    <a:lumMod val="75000"/>
                    <a:lumOff val="25000"/>
                  </a:schemeClr>
                </a:solidFill>
              </a:rPr>
              <a:t>场景三：开发</a:t>
            </a:r>
            <a:r>
              <a:rPr lang="zh-CN" altLang="en-US" sz="800" dirty="0">
                <a:solidFill>
                  <a:schemeClr val="tx1">
                    <a:lumMod val="75000"/>
                    <a:lumOff val="25000"/>
                  </a:schemeClr>
                </a:solidFill>
              </a:rPr>
              <a:t>人员与用户或许会担忧</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服务器是否存在敏感数据泄露或被恶意滥用的风险</a:t>
            </a:r>
            <a:r>
              <a:rPr lang="zh-CN" altLang="en-US" sz="800" dirty="0" smtClean="0">
                <a:solidFill>
                  <a:schemeClr val="tx1">
                    <a:lumMod val="75000"/>
                    <a:lumOff val="25000"/>
                  </a:schemeClr>
                </a:solidFill>
              </a:rPr>
              <a:t>。在</a:t>
            </a:r>
            <a:r>
              <a:rPr lang="zh-CN" altLang="en-US" sz="800" dirty="0">
                <a:solidFill>
                  <a:schemeClr val="tx1">
                    <a:lumMod val="75000"/>
                    <a:lumOff val="25000"/>
                  </a:schemeClr>
                </a:solidFill>
              </a:rPr>
              <a:t>确保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能够使用某种工具的同时，又要对其访问权限进行合理限制</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针对</a:t>
            </a:r>
            <a:r>
              <a:rPr lang="zh-CN" altLang="en-US" sz="800" dirty="0">
                <a:solidFill>
                  <a:schemeClr val="tx1">
                    <a:lumMod val="75000"/>
                    <a:lumOff val="25000"/>
                  </a:schemeClr>
                </a:solidFill>
              </a:rPr>
              <a:t>此情况，最佳实践是在服务器内部实施细粒度的访问控制与防护策略。例如，当</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服务器需要连接数据库时，应为其</a:t>
            </a:r>
            <a:r>
              <a:rPr lang="zh-CN" altLang="en-US" sz="800" dirty="0" smtClean="0">
                <a:solidFill>
                  <a:schemeClr val="tx1">
                    <a:lumMod val="75000"/>
                    <a:lumOff val="25000"/>
                  </a:schemeClr>
                </a:solidFill>
              </a:rPr>
              <a:t>配置只读权限的</a:t>
            </a:r>
            <a:r>
              <a:rPr lang="zh-CN" altLang="en-US" sz="800" dirty="0">
                <a:solidFill>
                  <a:schemeClr val="tx1">
                    <a:lumMod val="75000"/>
                    <a:lumOff val="25000"/>
                  </a:schemeClr>
                </a:solidFill>
              </a:rPr>
              <a:t>凭据，或者对其可执行的查询操作加以严格限制（如只允许执行</a:t>
            </a:r>
            <a:r>
              <a:rPr lang="en-US" altLang="zh-CN" sz="800" dirty="0">
                <a:solidFill>
                  <a:schemeClr val="tx1">
                    <a:lumMod val="75000"/>
                    <a:lumOff val="25000"/>
                  </a:schemeClr>
                </a:solidFill>
              </a:rPr>
              <a:t>SELECT</a:t>
            </a:r>
            <a:r>
              <a:rPr lang="zh-CN" altLang="en-US" sz="800" dirty="0">
                <a:solidFill>
                  <a:schemeClr val="tx1">
                    <a:lumMod val="75000"/>
                    <a:lumOff val="25000"/>
                  </a:schemeClr>
                </a:solidFill>
              </a:rPr>
              <a:t>语句，而禁止</a:t>
            </a:r>
            <a:r>
              <a:rPr lang="en-US" altLang="zh-CN" sz="800" dirty="0">
                <a:solidFill>
                  <a:schemeClr val="tx1">
                    <a:lumMod val="75000"/>
                    <a:lumOff val="25000"/>
                  </a:schemeClr>
                </a:solidFill>
              </a:rPr>
              <a:t>DELETE</a:t>
            </a:r>
            <a:r>
              <a:rPr lang="zh-CN" altLang="en-US" sz="800" dirty="0">
                <a:solidFill>
                  <a:schemeClr val="tx1">
                    <a:lumMod val="75000"/>
                    <a:lumOff val="25000"/>
                  </a:schemeClr>
                </a:solidFill>
              </a:rPr>
              <a:t>等删除操作）。同时，要确保所有操作均经过严格的身份验证</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采用过期令牌机制，并且拒绝接受来自</a:t>
            </a:r>
            <a:r>
              <a:rPr lang="zh-CN" altLang="en-US" sz="800" b="1" dirty="0">
                <a:solidFill>
                  <a:schemeClr val="tx1">
                    <a:lumMod val="75000"/>
                    <a:lumOff val="25000"/>
                  </a:schemeClr>
                </a:solidFill>
              </a:rPr>
              <a:t>未知客户端</a:t>
            </a:r>
            <a:r>
              <a:rPr lang="zh-CN" altLang="en-US" sz="800" dirty="0">
                <a:solidFill>
                  <a:schemeClr val="tx1">
                    <a:lumMod val="75000"/>
                    <a:lumOff val="25000"/>
                  </a:schemeClr>
                </a:solidFill>
              </a:rPr>
              <a:t>的请求。此外，在服务器上为每个操作动作添加</a:t>
            </a:r>
            <a:r>
              <a:rPr lang="zh-CN" altLang="en-US" sz="800" b="1" dirty="0">
                <a:solidFill>
                  <a:schemeClr val="tx1">
                    <a:lumMod val="75000"/>
                    <a:lumOff val="25000"/>
                  </a:schemeClr>
                </a:solidFill>
              </a:rPr>
              <a:t>审计日志</a:t>
            </a:r>
            <a:r>
              <a:rPr lang="zh-CN" altLang="en-US" sz="800" dirty="0">
                <a:solidFill>
                  <a:schemeClr val="tx1">
                    <a:lumMod val="75000"/>
                    <a:lumOff val="25000"/>
                  </a:schemeClr>
                </a:solidFill>
              </a:rPr>
              <a:t>，有助于后续对</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的行为进行监控与审查。</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在部署环节，将</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服务器置于防火墙之后或者本地主机环境中，以此降低其对外暴露的风险</a:t>
            </a:r>
            <a:r>
              <a:rPr lang="zh-CN" altLang="en-US" sz="800" dirty="0" smtClean="0">
                <a:solidFill>
                  <a:schemeClr val="tx1">
                    <a:lumMod val="75000"/>
                    <a:lumOff val="25000"/>
                  </a:schemeClr>
                </a:solidFill>
              </a:rPr>
              <a:t>。倘若</a:t>
            </a:r>
            <a:r>
              <a:rPr lang="zh-CN" altLang="en-US" sz="800" dirty="0">
                <a:solidFill>
                  <a:schemeClr val="tx1">
                    <a:lumMod val="75000"/>
                    <a:lumOff val="25000"/>
                  </a:schemeClr>
                </a:solidFill>
              </a:rPr>
              <a:t>遇到诸如权限错误之类的特定问题，需仔细核查</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密钥与令牌是否设置正确且未过期，以及</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客户端在连接过程中是否向服务器提供了所需的认证令牌。</a:t>
            </a:r>
            <a:endParaRPr lang="en-US" altLang="zh-CN" sz="600" dirty="0">
              <a:solidFill>
                <a:schemeClr val="bg1">
                  <a:lumMod val="50000"/>
                </a:schemeClr>
              </a:solidFill>
            </a:endParaRPr>
          </a:p>
        </p:txBody>
      </p:sp>
      <p:sp>
        <p:nvSpPr>
          <p:cNvPr id="145" name="Rectangle 39"/>
          <p:cNvSpPr>
            <a:spLocks noChangeArrowheads="1"/>
          </p:cNvSpPr>
          <p:nvPr/>
        </p:nvSpPr>
        <p:spPr bwMode="auto">
          <a:xfrm>
            <a:off x="416159" y="278281"/>
            <a:ext cx="32222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七、</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开发中的常见问题</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146" name="组合 145"/>
          <p:cNvGrpSpPr/>
          <p:nvPr/>
        </p:nvGrpSpPr>
        <p:grpSpPr>
          <a:xfrm>
            <a:off x="416158" y="699542"/>
            <a:ext cx="899592" cy="56017"/>
            <a:chOff x="0" y="2842590"/>
            <a:chExt cx="7054752" cy="89199"/>
          </a:xfrm>
        </p:grpSpPr>
        <p:sp>
          <p:nvSpPr>
            <p:cNvPr id="147" name="矩形 1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矩形 150"/>
          <p:cNvSpPr/>
          <p:nvPr/>
        </p:nvSpPr>
        <p:spPr>
          <a:xfrm>
            <a:off x="1450969" y="570584"/>
            <a:ext cx="1803699"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7.3 </a:t>
            </a:r>
            <a:r>
              <a:rPr lang="zh-CN" altLang="en-US" sz="1200" b="1" dirty="0">
                <a:solidFill>
                  <a:srgbClr val="333333">
                    <a:lumMod val="75000"/>
                    <a:lumOff val="25000"/>
                  </a:srgbClr>
                </a:solidFill>
              </a:rPr>
              <a:t>身份验证或安全问题</a:t>
            </a:r>
          </a:p>
        </p:txBody>
      </p:sp>
      <p:pic>
        <p:nvPicPr>
          <p:cNvPr id="2" name="图片 1"/>
          <p:cNvPicPr>
            <a:picLocks noChangeAspect="1"/>
          </p:cNvPicPr>
          <p:nvPr/>
        </p:nvPicPr>
        <p:blipFill>
          <a:blip r:embed="rId2"/>
          <a:stretch>
            <a:fillRect/>
          </a:stretch>
        </p:blipFill>
        <p:spPr>
          <a:xfrm>
            <a:off x="5004048" y="987574"/>
            <a:ext cx="3168352" cy="3768613"/>
          </a:xfrm>
          <a:prstGeom prst="rect">
            <a:avLst/>
          </a:prstGeom>
        </p:spPr>
      </p:pic>
    </p:spTree>
    <p:extLst>
      <p:ext uri="{BB962C8B-B14F-4D97-AF65-F5344CB8AC3E}">
        <p14:creationId xmlns:p14="http://schemas.microsoft.com/office/powerpoint/2010/main" val="4519202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5" name="Rectangle 24"/>
          <p:cNvSpPr>
            <a:spLocks noChangeArrowheads="1"/>
          </p:cNvSpPr>
          <p:nvPr/>
        </p:nvSpPr>
        <p:spPr bwMode="auto">
          <a:xfrm>
            <a:off x="416158" y="1419622"/>
            <a:ext cx="4176464" cy="259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smtClean="0">
                <a:solidFill>
                  <a:schemeClr val="tx1">
                    <a:lumMod val="75000"/>
                    <a:lumOff val="25000"/>
                  </a:schemeClr>
                </a:solidFill>
              </a:rPr>
              <a:t>场景三：当</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服务器在响应时返回篇幅极大的内容（例如某个长篇文档的完整全文），便会大幅占据</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的上下文窗口资源，甚至有可能导致模型出现对话跟踪丢失的状况。其具体表现症状为，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可能会遗忘谈话前半部分的内容，或者难以对大量的输出信息进行有效总结</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为</a:t>
            </a:r>
            <a:r>
              <a:rPr lang="zh-CN" altLang="en-US" sz="800" dirty="0">
                <a:solidFill>
                  <a:schemeClr val="tx1">
                    <a:lumMod val="75000"/>
                    <a:lumOff val="25000"/>
                  </a:schemeClr>
                </a:solidFill>
              </a:rPr>
              <a:t>有效应对这一问题，在设计</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交互机制时，应当充分考虑上下文的限制条件。可以通过实现诸如汇总端点等特性来加以解决，此类特性能够返回数据的精简压缩版本。举例来说，除了</a:t>
            </a:r>
            <a:r>
              <a:rPr lang="en-US" altLang="zh-CN" sz="800" dirty="0">
                <a:solidFill>
                  <a:schemeClr val="tx1">
                    <a:lumMod val="75000"/>
                    <a:lumOff val="25000"/>
                  </a:schemeClr>
                </a:solidFill>
              </a:rPr>
              <a:t>getFullReport</a:t>
            </a:r>
            <a:r>
              <a:rPr lang="zh-CN" altLang="en-US" sz="800" dirty="0">
                <a:solidFill>
                  <a:schemeClr val="tx1">
                    <a:lumMod val="75000"/>
                    <a:lumOff val="25000"/>
                  </a:schemeClr>
                </a:solidFill>
              </a:rPr>
              <a:t>方法之外</a:t>
            </a:r>
            <a:r>
              <a:rPr lang="zh-CN" altLang="en-US" sz="800" dirty="0" smtClean="0">
                <a:solidFill>
                  <a:schemeClr val="tx1">
                    <a:lumMod val="75000"/>
                    <a:lumOff val="25000"/>
                  </a:schemeClr>
                </a:solidFill>
              </a:rPr>
              <a:t>，另行设置一</a:t>
            </a:r>
            <a:r>
              <a:rPr lang="zh-CN" altLang="en-US" sz="800" dirty="0">
                <a:solidFill>
                  <a:schemeClr val="tx1">
                    <a:lumMod val="75000"/>
                    <a:lumOff val="25000"/>
                  </a:schemeClr>
                </a:solidFill>
              </a:rPr>
              <a:t>个可供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优先调用的</a:t>
            </a:r>
            <a:r>
              <a:rPr lang="en-US" altLang="zh-CN" sz="800" dirty="0">
                <a:solidFill>
                  <a:schemeClr val="tx1">
                    <a:lumMod val="75000"/>
                    <a:lumOff val="25000"/>
                  </a:schemeClr>
                </a:solidFill>
              </a:rPr>
              <a:t>getReportSummary</a:t>
            </a:r>
            <a:r>
              <a:rPr lang="zh-CN" altLang="en-US" sz="800" dirty="0">
                <a:solidFill>
                  <a:schemeClr val="tx1">
                    <a:lumMod val="75000"/>
                    <a:lumOff val="25000"/>
                  </a:schemeClr>
                </a:solidFill>
              </a:rPr>
              <a:t>方法。</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建议引导</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（借助提示指南或工具订阅等方式）在提取大量数据之前，先利用摘要或过滤选项进行预处理</a:t>
            </a:r>
            <a:r>
              <a:rPr lang="zh-CN" altLang="en-US" sz="800" dirty="0" smtClean="0">
                <a:solidFill>
                  <a:schemeClr val="tx1">
                    <a:lumMod val="75000"/>
                    <a:lumOff val="25000"/>
                  </a:schemeClr>
                </a:solidFill>
              </a:rPr>
              <a:t>。在</a:t>
            </a:r>
            <a:r>
              <a:rPr lang="zh-CN" altLang="en-US" sz="800" dirty="0">
                <a:solidFill>
                  <a:schemeClr val="tx1">
                    <a:lumMod val="75000"/>
                    <a:lumOff val="25000"/>
                  </a:schemeClr>
                </a:solidFill>
              </a:rPr>
              <a:t>构建响应时，应遵循优先级顺序，将最重要、最相关的信息放置在响应内容的顶部位置，如此一来，即便在响应过程中出现截断情况，关键信息也能得以保留</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倘若</a:t>
            </a:r>
            <a:r>
              <a:rPr lang="zh-CN" altLang="en-US" sz="800" dirty="0">
                <a:solidFill>
                  <a:schemeClr val="tx1">
                    <a:lumMod val="75000"/>
                    <a:lumOff val="25000"/>
                  </a:schemeClr>
                </a:solidFill>
              </a:rPr>
              <a:t>内存问题仍旧持续存在，那么可能需要考虑升级至具备更大上下文窗口的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模型，或者让</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服务器将响应内容分解成多个较小的数据块，以便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能够逐块依次进行处理（例如以逐页读取的方式处理文档内容）。在日常的定期维护工作中，可能需要对典型响应的大小进行监测，并对处理方法进行调整（比如对较旧的数据进行归档或汇总处理）</a:t>
            </a:r>
            <a:r>
              <a:rPr lang="zh-CN" altLang="en-US" sz="800" dirty="0" smtClean="0">
                <a:solidFill>
                  <a:schemeClr val="tx1">
                    <a:lumMod val="75000"/>
                    <a:lumOff val="25000"/>
                  </a:schemeClr>
                </a:solidFill>
              </a:rPr>
              <a:t>。</a:t>
            </a:r>
            <a:endParaRPr lang="en-US" altLang="zh-CN" sz="600" dirty="0">
              <a:solidFill>
                <a:schemeClr val="bg1">
                  <a:lumMod val="50000"/>
                </a:schemeClr>
              </a:solidFill>
            </a:endParaRPr>
          </a:p>
        </p:txBody>
      </p:sp>
      <p:sp>
        <p:nvSpPr>
          <p:cNvPr id="145" name="Rectangle 39"/>
          <p:cNvSpPr>
            <a:spLocks noChangeArrowheads="1"/>
          </p:cNvSpPr>
          <p:nvPr/>
        </p:nvSpPr>
        <p:spPr bwMode="auto">
          <a:xfrm>
            <a:off x="416159" y="278281"/>
            <a:ext cx="322225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七、</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开发中的常见问题</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146" name="组合 145"/>
          <p:cNvGrpSpPr/>
          <p:nvPr/>
        </p:nvGrpSpPr>
        <p:grpSpPr>
          <a:xfrm>
            <a:off x="416158" y="699542"/>
            <a:ext cx="899592" cy="56017"/>
            <a:chOff x="0" y="2842590"/>
            <a:chExt cx="7054752" cy="89199"/>
          </a:xfrm>
        </p:grpSpPr>
        <p:sp>
          <p:nvSpPr>
            <p:cNvPr id="147" name="矩形 1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8" name="矩形 1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矩形 1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1" name="矩形 150"/>
          <p:cNvSpPr/>
          <p:nvPr/>
        </p:nvSpPr>
        <p:spPr>
          <a:xfrm>
            <a:off x="1450969" y="570584"/>
            <a:ext cx="2573140"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7.4 </a:t>
            </a:r>
            <a:r>
              <a:rPr lang="zh-CN" altLang="en-US" sz="1200" b="1" dirty="0">
                <a:solidFill>
                  <a:srgbClr val="333333">
                    <a:lumMod val="75000"/>
                    <a:lumOff val="25000"/>
                  </a:srgbClr>
                </a:solidFill>
              </a:rPr>
              <a:t>大输出的上下文溢出和内存问题</a:t>
            </a:r>
          </a:p>
        </p:txBody>
      </p:sp>
      <p:pic>
        <p:nvPicPr>
          <p:cNvPr id="2" name="图片 1"/>
          <p:cNvPicPr>
            <a:picLocks noChangeAspect="1"/>
          </p:cNvPicPr>
          <p:nvPr/>
        </p:nvPicPr>
        <p:blipFill>
          <a:blip r:embed="rId2"/>
          <a:stretch>
            <a:fillRect/>
          </a:stretch>
        </p:blipFill>
        <p:spPr>
          <a:xfrm>
            <a:off x="5004048" y="987574"/>
            <a:ext cx="3312368" cy="3768613"/>
          </a:xfrm>
          <a:prstGeom prst="rect">
            <a:avLst/>
          </a:prstGeom>
        </p:spPr>
      </p:pic>
    </p:spTree>
    <p:extLst>
      <p:ext uri="{BB962C8B-B14F-4D97-AF65-F5344CB8AC3E}">
        <p14:creationId xmlns:p14="http://schemas.microsoft.com/office/powerpoint/2010/main" val="2732048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4"/>
          <p:cNvSpPr>
            <a:spLocks noChangeArrowheads="1"/>
          </p:cNvSpPr>
          <p:nvPr/>
        </p:nvSpPr>
        <p:spPr bwMode="auto">
          <a:xfrm>
            <a:off x="323528" y="1596060"/>
            <a:ext cx="3291746" cy="198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架构的核心优势在于以较低的系统开销显著扩展了</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能力。该设计采用轻量级的</a:t>
            </a:r>
            <a:r>
              <a:rPr lang="en-US" altLang="zh-CN" sz="800" dirty="0">
                <a:solidFill>
                  <a:schemeClr val="tx1">
                    <a:lumMod val="75000"/>
                    <a:lumOff val="25000"/>
                  </a:schemeClr>
                </a:solidFill>
              </a:rPr>
              <a:t>JSON-RPC</a:t>
            </a:r>
            <a:r>
              <a:rPr lang="zh-CN" altLang="en-US" sz="800" dirty="0">
                <a:solidFill>
                  <a:schemeClr val="tx1">
                    <a:lumMod val="75000"/>
                    <a:lumOff val="25000"/>
                  </a:schemeClr>
                </a:solidFill>
              </a:rPr>
              <a:t>通信协议，相较于传统的</a:t>
            </a:r>
            <a:r>
              <a:rPr lang="en-US" altLang="zh-CN" sz="800" dirty="0">
                <a:solidFill>
                  <a:schemeClr val="tx1">
                    <a:lumMod val="75000"/>
                    <a:lumOff val="25000"/>
                  </a:schemeClr>
                </a:solidFill>
              </a:rPr>
              <a:t>RESTful</a:t>
            </a:r>
            <a:r>
              <a:rPr lang="zh-CN" altLang="en-US" sz="800" dirty="0">
                <a:solidFill>
                  <a:schemeClr val="tx1">
                    <a:lumMod val="75000"/>
                    <a:lumOff val="25000"/>
                  </a:schemeClr>
                </a:solidFill>
              </a:rPr>
              <a:t>交互模式，其通过精简的方法调用机制实现了更高的通信效率</a:t>
            </a:r>
            <a:r>
              <a:rPr lang="zh-CN" altLang="en-US" sz="800" dirty="0" smtClean="0">
                <a:solidFill>
                  <a:schemeClr val="tx1">
                    <a:lumMod val="75000"/>
                    <a:lumOff val="25000"/>
                  </a:schemeClr>
                </a:solidFill>
              </a:rPr>
              <a:t>。基于</a:t>
            </a:r>
            <a:r>
              <a:rPr lang="en-US" altLang="zh-CN" sz="800" dirty="0">
                <a:solidFill>
                  <a:schemeClr val="tx1">
                    <a:lumMod val="75000"/>
                    <a:lumOff val="25000"/>
                  </a:schemeClr>
                </a:solidFill>
              </a:rPr>
              <a:t>HTTP</a:t>
            </a:r>
            <a:r>
              <a:rPr lang="zh-CN" altLang="en-US" sz="800" dirty="0">
                <a:solidFill>
                  <a:schemeClr val="tx1">
                    <a:lumMod val="75000"/>
                    <a:lumOff val="25000"/>
                  </a:schemeClr>
                </a:solidFill>
              </a:rPr>
              <a:t>传输的</a:t>
            </a:r>
            <a:r>
              <a:rPr lang="en-US" altLang="zh-CN" sz="800" dirty="0">
                <a:solidFill>
                  <a:schemeClr val="tx1">
                    <a:lumMod val="75000"/>
                    <a:lumOff val="25000"/>
                  </a:schemeClr>
                </a:solidFill>
              </a:rPr>
              <a:t>JSON-RPC</a:t>
            </a:r>
            <a:r>
              <a:rPr lang="zh-CN" altLang="en-US" sz="800" dirty="0">
                <a:solidFill>
                  <a:schemeClr val="tx1">
                    <a:lumMod val="75000"/>
                    <a:lumOff val="25000"/>
                  </a:schemeClr>
                </a:solidFill>
              </a:rPr>
              <a:t>消息仅包含必要字段（如方法名和参数），这种极简的数据结构有效降低了传输负载。</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en-US" altLang="zh-CN" sz="800" dirty="0" smtClean="0">
                <a:solidFill>
                  <a:schemeClr val="tx1">
                    <a:lumMod val="75000"/>
                    <a:lumOff val="25000"/>
                  </a:schemeClr>
                </a:solidFill>
              </a:rPr>
              <a:t>MCP</a:t>
            </a:r>
            <a:r>
              <a:rPr lang="zh-CN" altLang="en-US" sz="800" dirty="0">
                <a:solidFill>
                  <a:schemeClr val="tx1">
                    <a:lumMod val="75000"/>
                    <a:lumOff val="25000"/>
                  </a:schemeClr>
                </a:solidFill>
              </a:rPr>
              <a:t>服务器具备会话保持能力，消除了重复的身份验证和服务发现开销，使得后续调用能够获得更快的响应速度。该架构还原生支持请求批处理机制</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单个</a:t>
            </a:r>
            <a:r>
              <a:rPr lang="en-US" altLang="zh-CN" sz="800" dirty="0">
                <a:solidFill>
                  <a:schemeClr val="tx1">
                    <a:lumMod val="75000"/>
                    <a:lumOff val="25000"/>
                  </a:schemeClr>
                </a:solidFill>
              </a:rPr>
              <a:t>JSON-RPC</a:t>
            </a:r>
            <a:r>
              <a:rPr lang="zh-CN" altLang="en-US" sz="800" dirty="0">
                <a:solidFill>
                  <a:schemeClr val="tx1">
                    <a:lumMod val="75000"/>
                    <a:lumOff val="25000"/>
                  </a:schemeClr>
                </a:solidFill>
              </a:rPr>
              <a:t>请求可包含多个调用指令，与传统的连续</a:t>
            </a:r>
            <a:r>
              <a:rPr lang="en-US" altLang="zh-CN" sz="800" dirty="0">
                <a:solidFill>
                  <a:schemeClr val="tx1">
                    <a:lumMod val="75000"/>
                    <a:lumOff val="25000"/>
                  </a:schemeClr>
                </a:solidFill>
              </a:rPr>
              <a:t>REST</a:t>
            </a:r>
            <a:r>
              <a:rPr lang="zh-CN" altLang="en-US" sz="800" dirty="0">
                <a:solidFill>
                  <a:schemeClr val="tx1">
                    <a:lumMod val="75000"/>
                    <a:lumOff val="25000"/>
                  </a:schemeClr>
                </a:solidFill>
              </a:rPr>
              <a:t>调用相比，这种设计能显著减少网络往返延迟。此外，通过服务器推送事件（</a:t>
            </a:r>
            <a:r>
              <a:rPr lang="en-US" altLang="zh-CN" sz="800" dirty="0">
                <a:solidFill>
                  <a:schemeClr val="tx1">
                    <a:lumMod val="75000"/>
                    <a:lumOff val="25000"/>
                  </a:schemeClr>
                </a:solidFill>
              </a:rPr>
              <a:t>SSE</a:t>
            </a:r>
            <a:r>
              <a:rPr lang="zh-CN" altLang="en-US" sz="800" dirty="0">
                <a:solidFill>
                  <a:schemeClr val="tx1">
                    <a:lumMod val="75000"/>
                    <a:lumOff val="25000"/>
                  </a:schemeClr>
                </a:solidFill>
              </a:rPr>
              <a:t>）实现的实时流式传输支持，使得系统能够以增量方式返回大规模响应数据。这种渐进式传输机制允许</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模型在数据到达时即刻开始处理，从而有效改善了终端用户的延迟体验。</a:t>
            </a:r>
            <a:endParaRPr lang="zh-CN" altLang="en-US" sz="600" dirty="0">
              <a:solidFill>
                <a:schemeClr val="bg1">
                  <a:lumMod val="50000"/>
                </a:schemeClr>
              </a:solidFill>
            </a:endParaRPr>
          </a:p>
        </p:txBody>
      </p:sp>
      <p:sp>
        <p:nvSpPr>
          <p:cNvPr id="43"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八、</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中的性能优化</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46" name="组合 45"/>
          <p:cNvGrpSpPr/>
          <p:nvPr/>
        </p:nvGrpSpPr>
        <p:grpSpPr>
          <a:xfrm>
            <a:off x="416158" y="699542"/>
            <a:ext cx="899592" cy="56017"/>
            <a:chOff x="0" y="2842590"/>
            <a:chExt cx="7054752" cy="89199"/>
          </a:xfrm>
        </p:grpSpPr>
        <p:sp>
          <p:nvSpPr>
            <p:cNvPr id="47" name="矩形 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2"/>
          <a:stretch>
            <a:fillRect/>
          </a:stretch>
        </p:blipFill>
        <p:spPr>
          <a:xfrm>
            <a:off x="4067944" y="1347614"/>
            <a:ext cx="4734355" cy="248256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4"/>
          <p:cNvSpPr>
            <a:spLocks noChangeArrowheads="1"/>
          </p:cNvSpPr>
          <p:nvPr/>
        </p:nvSpPr>
        <p:spPr bwMode="auto">
          <a:xfrm>
            <a:off x="416158" y="1331630"/>
            <a:ext cx="3219738" cy="3153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smtClean="0">
                <a:solidFill>
                  <a:schemeClr val="tx1">
                    <a:lumMod val="75000"/>
                    <a:lumOff val="25000"/>
                  </a:schemeClr>
                </a:solidFill>
              </a:rPr>
              <a:t>不同</a:t>
            </a:r>
            <a:r>
              <a:rPr lang="zh-CN" altLang="en-US" sz="800" dirty="0">
                <a:solidFill>
                  <a:schemeClr val="tx1">
                    <a:lumMod val="75000"/>
                    <a:lumOff val="25000"/>
                  </a:schemeClr>
                </a:solidFill>
              </a:rPr>
              <a:t>于通用的</a:t>
            </a:r>
            <a:r>
              <a:rPr lang="en-US" altLang="zh-CN" sz="800" dirty="0">
                <a:solidFill>
                  <a:schemeClr val="tx1">
                    <a:lumMod val="75000"/>
                    <a:lumOff val="25000"/>
                  </a:schemeClr>
                </a:solidFill>
              </a:rPr>
              <a:t>REST API</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服务器具备专业化和有状态的特性，这使得它能够针对特定任务进行针对性优化。例如，文件系统的</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服务器可能会在内存中缓存目录列表或者最近读取的文件块，如此一来，当</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再次请求相同数据时，几乎能够即时返回结果</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通常，会鼓励开发人员在</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服务器中融入诸如缓存、分页以及速率限制等性能优化措施。其中，</a:t>
            </a:r>
            <a:r>
              <a:rPr lang="zh-CN" altLang="en-US" sz="800" b="1" dirty="0">
                <a:solidFill>
                  <a:schemeClr val="tx1">
                    <a:lumMod val="75000"/>
                    <a:lumOff val="25000"/>
                  </a:schemeClr>
                </a:solidFill>
              </a:rPr>
              <a:t>缓存机制</a:t>
            </a:r>
            <a:r>
              <a:rPr lang="zh-CN" altLang="en-US" sz="800" dirty="0">
                <a:solidFill>
                  <a:schemeClr val="tx1">
                    <a:lumMod val="75000"/>
                    <a:lumOff val="25000"/>
                  </a:schemeClr>
                </a:solidFill>
              </a:rPr>
              <a:t>能够避免重复进行大量的</a:t>
            </a:r>
            <a:r>
              <a:rPr lang="zh-CN" altLang="en-US" sz="800" dirty="0" smtClean="0">
                <a:solidFill>
                  <a:schemeClr val="tx1">
                    <a:lumMod val="75000"/>
                    <a:lumOff val="25000"/>
                  </a:schemeClr>
                </a:solidFill>
              </a:rPr>
              <a:t>计算，</a:t>
            </a:r>
            <a:r>
              <a:rPr lang="zh-CN" altLang="en-US" sz="800" dirty="0">
                <a:solidFill>
                  <a:schemeClr val="tx1">
                    <a:lumMod val="75000"/>
                    <a:lumOff val="25000"/>
                  </a:schemeClr>
                </a:solidFill>
              </a:rPr>
              <a:t>而</a:t>
            </a:r>
            <a:r>
              <a:rPr lang="zh-CN" altLang="en-US" sz="800" b="1" dirty="0">
                <a:solidFill>
                  <a:schemeClr val="tx1">
                    <a:lumMod val="75000"/>
                    <a:lumOff val="25000"/>
                  </a:schemeClr>
                </a:solidFill>
              </a:rPr>
              <a:t>分页手段</a:t>
            </a:r>
            <a:r>
              <a:rPr lang="zh-CN" altLang="en-US" sz="800" dirty="0">
                <a:solidFill>
                  <a:schemeClr val="tx1">
                    <a:lumMod val="75000"/>
                    <a:lumOff val="25000"/>
                  </a:schemeClr>
                </a:solidFill>
              </a:rPr>
              <a:t>则可以确保将大型数据集合理地分解为一个个便于管理的部分</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至关重要</a:t>
            </a:r>
            <a:r>
              <a:rPr lang="zh-CN" altLang="en-US" sz="800" dirty="0">
                <a:solidFill>
                  <a:schemeClr val="tx1">
                    <a:lumMod val="75000"/>
                    <a:lumOff val="25000"/>
                  </a:schemeClr>
                </a:solidFill>
              </a:rPr>
              <a:t>的是，这些策略是独立于</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本身而存在的</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仅仅发出一个高级指令，服务器能够依据实际需求</a:t>
            </a:r>
            <a:r>
              <a:rPr lang="zh-CN" altLang="en-US" sz="800" b="1" dirty="0">
                <a:solidFill>
                  <a:schemeClr val="tx1">
                    <a:lumMod val="75000"/>
                    <a:lumOff val="25000"/>
                  </a:schemeClr>
                </a:solidFill>
              </a:rPr>
              <a:t>自主决定</a:t>
            </a:r>
            <a:r>
              <a:rPr lang="zh-CN" altLang="en-US" sz="800" dirty="0">
                <a:solidFill>
                  <a:schemeClr val="tx1">
                    <a:lumMod val="75000"/>
                    <a:lumOff val="25000"/>
                  </a:schemeClr>
                </a:solidFill>
              </a:rPr>
              <a:t>是发送缓存响应还是部分响应</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a:solidFill>
                <a:schemeClr val="tx1">
                  <a:lumMod val="75000"/>
                  <a:lumOff val="25000"/>
                </a:schemeClr>
              </a:solidFill>
            </a:endParaRPr>
          </a:p>
          <a:p>
            <a:pPr>
              <a:lnSpc>
                <a:spcPct val="120000"/>
              </a:lnSpc>
              <a:spcBef>
                <a:spcPts val="300"/>
              </a:spcBef>
            </a:pPr>
            <a:r>
              <a:rPr lang="en-US" altLang="zh-CN" sz="800" dirty="0" smtClean="0">
                <a:solidFill>
                  <a:schemeClr val="tx1">
                    <a:lumMod val="75000"/>
                    <a:lumOff val="25000"/>
                  </a:schemeClr>
                </a:solidFill>
              </a:rPr>
              <a:t>MCP</a:t>
            </a:r>
            <a:r>
              <a:rPr lang="zh-CN" altLang="en-US" sz="800" dirty="0">
                <a:solidFill>
                  <a:schemeClr val="tx1">
                    <a:lumMod val="75000"/>
                    <a:lumOff val="25000"/>
                  </a:schemeClr>
                </a:solidFill>
              </a:rPr>
              <a:t>服务器能够实现极高的效率</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zh-CN" altLang="en-US" sz="800" dirty="0" smtClean="0">
                <a:solidFill>
                  <a:schemeClr val="tx1">
                    <a:lumMod val="75000"/>
                    <a:lumOff val="25000"/>
                  </a:schemeClr>
                </a:solidFill>
              </a:rPr>
              <a:t>对流</a:t>
            </a:r>
            <a:r>
              <a:rPr lang="zh-CN" altLang="en-US" sz="800" dirty="0">
                <a:solidFill>
                  <a:schemeClr val="tx1">
                    <a:lumMod val="75000"/>
                    <a:lumOff val="25000"/>
                  </a:schemeClr>
                </a:solidFill>
              </a:rPr>
              <a:t>和批处理提供了支持，以此进一步</a:t>
            </a:r>
            <a:r>
              <a:rPr lang="zh-CN" altLang="en-US" sz="800" dirty="0" smtClean="0">
                <a:solidFill>
                  <a:schemeClr val="tx1">
                    <a:lumMod val="75000"/>
                    <a:lumOff val="25000"/>
                  </a:schemeClr>
                </a:solidFill>
              </a:rPr>
              <a:t>提升了效率；</a:t>
            </a:r>
            <a:endParaRPr lang="en-US" altLang="zh-CN" sz="800" dirty="0" smtClean="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zh-CN" altLang="en-US" sz="800" dirty="0" smtClean="0">
                <a:solidFill>
                  <a:schemeClr val="tx1">
                    <a:lumMod val="75000"/>
                    <a:lumOff val="25000"/>
                  </a:schemeClr>
                </a:solidFill>
              </a:rPr>
              <a:t>允许</a:t>
            </a:r>
            <a:r>
              <a:rPr lang="zh-CN" altLang="en-US" sz="800" dirty="0">
                <a:solidFill>
                  <a:schemeClr val="tx1">
                    <a:lumMod val="75000"/>
                    <a:lumOff val="25000"/>
                  </a:schemeClr>
                </a:solidFill>
              </a:rPr>
              <a:t>针对特定领域（例如缓存方面）进行优化调整</a:t>
            </a:r>
            <a:r>
              <a:rPr lang="zh-CN" altLang="en-US" sz="800" dirty="0" smtClean="0">
                <a:solidFill>
                  <a:schemeClr val="tx1">
                    <a:lumMod val="75000"/>
                    <a:lumOff val="25000"/>
                  </a:schemeClr>
                </a:solidFill>
              </a:rPr>
              <a:t>，打破了集成</a:t>
            </a:r>
            <a:r>
              <a:rPr lang="zh-CN" altLang="en-US" sz="800" dirty="0">
                <a:solidFill>
                  <a:schemeClr val="tx1">
                    <a:lumMod val="75000"/>
                    <a:lumOff val="25000"/>
                  </a:schemeClr>
                </a:solidFill>
              </a:rPr>
              <a:t>的</a:t>
            </a:r>
            <a:r>
              <a:rPr lang="zh-CN" altLang="en-US" sz="800" dirty="0" smtClean="0">
                <a:solidFill>
                  <a:schemeClr val="tx1">
                    <a:lumMod val="75000"/>
                    <a:lumOff val="25000"/>
                  </a:schemeClr>
                </a:solidFill>
              </a:rPr>
              <a:t>局限性。</a:t>
            </a:r>
            <a:endParaRPr lang="en-US" altLang="zh-CN" sz="800" dirty="0" smtClean="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因此，</a:t>
            </a:r>
            <a:r>
              <a:rPr lang="zh-CN" altLang="en-US" sz="800" dirty="0">
                <a:solidFill>
                  <a:schemeClr val="tx1">
                    <a:lumMod val="75000"/>
                    <a:lumOff val="25000"/>
                  </a:schemeClr>
                </a:solidFill>
              </a:rPr>
              <a:t>使用</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服务器的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在获取信息时，通常比那些试图运用传统方法来访问外部数据的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速度更快、可靠性更高。</a:t>
            </a:r>
            <a:endParaRPr lang="zh-CN" altLang="en-US" sz="600" dirty="0">
              <a:solidFill>
                <a:schemeClr val="bg1">
                  <a:lumMod val="50000"/>
                </a:schemeClr>
              </a:solidFill>
            </a:endParaRPr>
          </a:p>
        </p:txBody>
      </p:sp>
      <p:sp>
        <p:nvSpPr>
          <p:cNvPr id="43"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八、</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中的性能优化</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46" name="组合 45"/>
          <p:cNvGrpSpPr/>
          <p:nvPr/>
        </p:nvGrpSpPr>
        <p:grpSpPr>
          <a:xfrm>
            <a:off x="416158" y="699542"/>
            <a:ext cx="899592" cy="56017"/>
            <a:chOff x="0" y="2842590"/>
            <a:chExt cx="7054752" cy="89199"/>
          </a:xfrm>
        </p:grpSpPr>
        <p:sp>
          <p:nvSpPr>
            <p:cNvPr id="47" name="矩形 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458"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b="11111"/>
          <a:stretch/>
        </p:blipFill>
        <p:spPr bwMode="auto">
          <a:xfrm>
            <a:off x="3995936" y="1707654"/>
            <a:ext cx="4748323" cy="2088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9066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4"/>
          <p:cNvSpPr>
            <a:spLocks noChangeArrowheads="1"/>
          </p:cNvSpPr>
          <p:nvPr/>
        </p:nvSpPr>
        <p:spPr bwMode="auto">
          <a:xfrm>
            <a:off x="583609" y="1671090"/>
            <a:ext cx="3745720" cy="169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在多个层级实施缓存策略。对于常见的检索查询结果进行缓存，例如，当大量用户询问</a:t>
            </a:r>
            <a:r>
              <a:rPr lang="zh-CN" altLang="en-US" sz="800" dirty="0" smtClean="0">
                <a:solidFill>
                  <a:schemeClr val="tx1">
                    <a:lumMod val="75000"/>
                    <a:lumOff val="25000"/>
                  </a:schemeClr>
                </a:solidFill>
              </a:rPr>
              <a:t>“</a:t>
            </a:r>
            <a:r>
              <a:rPr lang="en-US" altLang="zh-CN" sz="800" dirty="0" smtClean="0">
                <a:solidFill>
                  <a:schemeClr val="tx1">
                    <a:lumMod val="75000"/>
                    <a:lumOff val="25000"/>
                  </a:schemeClr>
                </a:solidFill>
              </a:rPr>
              <a:t>MCP</a:t>
            </a:r>
            <a:r>
              <a:rPr lang="zh-CN" altLang="en-US" sz="800" dirty="0" smtClean="0">
                <a:solidFill>
                  <a:schemeClr val="tx1">
                    <a:lumMod val="75000"/>
                    <a:lumOff val="25000"/>
                  </a:schemeClr>
                </a:solidFill>
              </a:rPr>
              <a:t>是什么？”</a:t>
            </a:r>
            <a:r>
              <a:rPr lang="zh-CN" altLang="en-US" sz="800" dirty="0">
                <a:solidFill>
                  <a:schemeClr val="tx1">
                    <a:lumMod val="75000"/>
                    <a:lumOff val="25000"/>
                  </a:schemeClr>
                </a:solidFill>
              </a:rPr>
              <a:t>时，可以将答案进行缓存，或者至少缓存检索到的相关文档，如此一来，</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就无需反复对同一问题进行向量搜索了。倘若动态生成的查询或文档较为频繁，那么它们的嵌入内容也能够被缓存起来。</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如果</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倾向于多次请求相同的资源，比如来自</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文件服务器的特定文件，那么服务器本身可以将该文件的内容在内存中进行缓存。即便只是部分缓存也能发挥积极作用，例如在会话过程中缓存最后</a:t>
            </a:r>
            <a:r>
              <a:rPr lang="en-US" altLang="zh-CN" sz="800" dirty="0">
                <a:solidFill>
                  <a:schemeClr val="tx1">
                    <a:lumMod val="75000"/>
                    <a:lumOff val="25000"/>
                  </a:schemeClr>
                </a:solidFill>
              </a:rPr>
              <a:t>n</a:t>
            </a:r>
            <a:r>
              <a:rPr lang="zh-CN" altLang="en-US" sz="800" dirty="0">
                <a:solidFill>
                  <a:schemeClr val="tx1">
                    <a:lumMod val="75000"/>
                    <a:lumOff val="25000"/>
                  </a:schemeClr>
                </a:solidFill>
              </a:rPr>
              <a:t>个查询的向量搜索结果，这样即便用户对表述进行了轻微调整，系统也能立刻获取到相关上下文信息。不过需要注意的是，当底层数据发生更新时，要确保缓存及时失效（可以通过文档</a:t>
            </a:r>
            <a:r>
              <a:rPr lang="en-US" altLang="zh-CN" sz="800" dirty="0">
                <a:solidFill>
                  <a:schemeClr val="tx1">
                    <a:lumMod val="75000"/>
                    <a:lumOff val="25000"/>
                  </a:schemeClr>
                </a:solidFill>
              </a:rPr>
              <a:t>id</a:t>
            </a:r>
            <a:r>
              <a:rPr lang="zh-CN" altLang="en-US" sz="800" dirty="0">
                <a:solidFill>
                  <a:schemeClr val="tx1">
                    <a:lumMod val="75000"/>
                    <a:lumOff val="25000"/>
                  </a:schemeClr>
                </a:solidFill>
              </a:rPr>
              <a:t>或时间戳来判断何时刷新缓存内容）。</a:t>
            </a:r>
            <a:endParaRPr lang="zh-CN" altLang="en-US" sz="600" dirty="0">
              <a:solidFill>
                <a:schemeClr val="bg1">
                  <a:lumMod val="50000"/>
                </a:schemeClr>
              </a:solidFill>
            </a:endParaRPr>
          </a:p>
        </p:txBody>
      </p:sp>
      <p:sp>
        <p:nvSpPr>
          <p:cNvPr id="43"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八、</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中的性能优化</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46" name="组合 45"/>
          <p:cNvGrpSpPr/>
          <p:nvPr/>
        </p:nvGrpSpPr>
        <p:grpSpPr>
          <a:xfrm>
            <a:off x="416158" y="699542"/>
            <a:ext cx="899592" cy="56017"/>
            <a:chOff x="0" y="2842590"/>
            <a:chExt cx="7054752" cy="89199"/>
          </a:xfrm>
        </p:grpSpPr>
        <p:sp>
          <p:nvSpPr>
            <p:cNvPr id="47" name="矩形 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450969" y="570584"/>
            <a:ext cx="1188146" cy="313932"/>
          </a:xfrm>
          <a:prstGeom prst="rect">
            <a:avLst/>
          </a:prstGeom>
        </p:spPr>
        <p:txBody>
          <a:bodyPr wrap="none">
            <a:spAutoFit/>
          </a:bodyPr>
          <a:lstStyle/>
          <a:p>
            <a:pPr lvl="0">
              <a:lnSpc>
                <a:spcPct val="120000"/>
              </a:lnSpc>
              <a:spcBef>
                <a:spcPts val="300"/>
              </a:spcBef>
            </a:pPr>
            <a:r>
              <a:rPr lang="en-US" altLang="zh-CN" sz="1200" b="1" dirty="0" smtClean="0">
                <a:solidFill>
                  <a:srgbClr val="333333">
                    <a:lumMod val="75000"/>
                    <a:lumOff val="25000"/>
                  </a:srgbClr>
                </a:solidFill>
              </a:rPr>
              <a:t>8.1 </a:t>
            </a:r>
            <a:r>
              <a:rPr lang="zh-CN" altLang="en-US" sz="1200" b="1" dirty="0">
                <a:solidFill>
                  <a:srgbClr val="333333">
                    <a:lumMod val="75000"/>
                    <a:lumOff val="25000"/>
                  </a:srgbClr>
                </a:solidFill>
              </a:rPr>
              <a:t>缓存和重用</a:t>
            </a:r>
          </a:p>
        </p:txBody>
      </p:sp>
      <p:grpSp>
        <p:nvGrpSpPr>
          <p:cNvPr id="10" name="Group 66"/>
          <p:cNvGrpSpPr/>
          <p:nvPr/>
        </p:nvGrpSpPr>
        <p:grpSpPr bwMode="auto">
          <a:xfrm>
            <a:off x="5868144" y="1275606"/>
            <a:ext cx="1291292" cy="2592288"/>
            <a:chOff x="2372" y="898"/>
            <a:chExt cx="1015" cy="2037"/>
          </a:xfrm>
        </p:grpSpPr>
        <p:sp>
          <p:nvSpPr>
            <p:cNvPr id="11" name="Freeform 47"/>
            <p:cNvSpPr/>
            <p:nvPr/>
          </p:nvSpPr>
          <p:spPr bwMode="auto">
            <a:xfrm>
              <a:off x="2372" y="898"/>
              <a:ext cx="223"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 name="Freeform 48"/>
            <p:cNvSpPr/>
            <p:nvPr/>
          </p:nvSpPr>
          <p:spPr bwMode="auto">
            <a:xfrm>
              <a:off x="2635"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 name="Freeform 49"/>
            <p:cNvSpPr/>
            <p:nvPr/>
          </p:nvSpPr>
          <p:spPr bwMode="auto">
            <a:xfrm>
              <a:off x="2899"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 name="Freeform 50"/>
            <p:cNvSpPr/>
            <p:nvPr/>
          </p:nvSpPr>
          <p:spPr bwMode="auto">
            <a:xfrm>
              <a:off x="3163" y="898"/>
              <a:ext cx="224" cy="845"/>
            </a:xfrm>
            <a:custGeom>
              <a:avLst/>
              <a:gdLst>
                <a:gd name="T0" fmla="*/ 123 w 123"/>
                <a:gd name="T1" fmla="*/ 464 h 464"/>
                <a:gd name="T2" fmla="*/ 123 w 123"/>
                <a:gd name="T3" fmla="*/ 11 h 464"/>
                <a:gd name="T4" fmla="*/ 111 w 123"/>
                <a:gd name="T5" fmla="*/ 0 h 464"/>
                <a:gd name="T6" fmla="*/ 11 w 123"/>
                <a:gd name="T7" fmla="*/ 0 h 464"/>
                <a:gd name="T8" fmla="*/ 0 w 123"/>
                <a:gd name="T9" fmla="*/ 11 h 464"/>
                <a:gd name="T10" fmla="*/ 0 w 123"/>
                <a:gd name="T11" fmla="*/ 464 h 464"/>
                <a:gd name="T12" fmla="*/ 123 w 123"/>
                <a:gd name="T13" fmla="*/ 464 h 464"/>
              </a:gdLst>
              <a:ahLst/>
              <a:cxnLst>
                <a:cxn ang="0">
                  <a:pos x="T0" y="T1"/>
                </a:cxn>
                <a:cxn ang="0">
                  <a:pos x="T2" y="T3"/>
                </a:cxn>
                <a:cxn ang="0">
                  <a:pos x="T4" y="T5"/>
                </a:cxn>
                <a:cxn ang="0">
                  <a:pos x="T6" y="T7"/>
                </a:cxn>
                <a:cxn ang="0">
                  <a:pos x="T8" y="T9"/>
                </a:cxn>
                <a:cxn ang="0">
                  <a:pos x="T10" y="T11"/>
                </a:cxn>
                <a:cxn ang="0">
                  <a:pos x="T12" y="T13"/>
                </a:cxn>
              </a:cxnLst>
              <a:rect l="0" t="0" r="r" b="b"/>
              <a:pathLst>
                <a:path w="123" h="464">
                  <a:moveTo>
                    <a:pt x="123" y="464"/>
                  </a:moveTo>
                  <a:cubicBezTo>
                    <a:pt x="123" y="11"/>
                    <a:pt x="123" y="11"/>
                    <a:pt x="123" y="11"/>
                  </a:cubicBezTo>
                  <a:cubicBezTo>
                    <a:pt x="123" y="5"/>
                    <a:pt x="118" y="0"/>
                    <a:pt x="111" y="0"/>
                  </a:cubicBezTo>
                  <a:cubicBezTo>
                    <a:pt x="11" y="0"/>
                    <a:pt x="11" y="0"/>
                    <a:pt x="11" y="0"/>
                  </a:cubicBezTo>
                  <a:cubicBezTo>
                    <a:pt x="5" y="0"/>
                    <a:pt x="0" y="5"/>
                    <a:pt x="0" y="11"/>
                  </a:cubicBezTo>
                  <a:cubicBezTo>
                    <a:pt x="0" y="464"/>
                    <a:pt x="0" y="464"/>
                    <a:pt x="0" y="464"/>
                  </a:cubicBezTo>
                  <a:lnTo>
                    <a:pt x="123" y="464"/>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 name="Freeform 51"/>
            <p:cNvSpPr/>
            <p:nvPr/>
          </p:nvSpPr>
          <p:spPr bwMode="auto">
            <a:xfrm>
              <a:off x="2619" y="2036"/>
              <a:ext cx="131" cy="526"/>
            </a:xfrm>
            <a:custGeom>
              <a:avLst/>
              <a:gdLst>
                <a:gd name="T0" fmla="*/ 131 w 131"/>
                <a:gd name="T1" fmla="*/ 462 h 526"/>
                <a:gd name="T2" fmla="*/ 66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6" y="526"/>
                  </a:lnTo>
                  <a:lnTo>
                    <a:pt x="0" y="462"/>
                  </a:lnTo>
                  <a:lnTo>
                    <a:pt x="0" y="0"/>
                  </a:lnTo>
                  <a:lnTo>
                    <a:pt x="131" y="0"/>
                  </a:lnTo>
                  <a:lnTo>
                    <a:pt x="131" y="462"/>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52"/>
            <p:cNvSpPr/>
            <p:nvPr/>
          </p:nvSpPr>
          <p:spPr bwMode="auto">
            <a:xfrm>
              <a:off x="2750" y="2036"/>
              <a:ext cx="129" cy="526"/>
            </a:xfrm>
            <a:custGeom>
              <a:avLst/>
              <a:gdLst>
                <a:gd name="T0" fmla="*/ 129 w 129"/>
                <a:gd name="T1" fmla="*/ 462 h 526"/>
                <a:gd name="T2" fmla="*/ 64 w 129"/>
                <a:gd name="T3" fmla="*/ 526 h 526"/>
                <a:gd name="T4" fmla="*/ 0 w 129"/>
                <a:gd name="T5" fmla="*/ 462 h 526"/>
                <a:gd name="T6" fmla="*/ 0 w 129"/>
                <a:gd name="T7" fmla="*/ 0 h 526"/>
                <a:gd name="T8" fmla="*/ 129 w 129"/>
                <a:gd name="T9" fmla="*/ 0 h 526"/>
                <a:gd name="T10" fmla="*/ 129 w 129"/>
                <a:gd name="T11" fmla="*/ 462 h 526"/>
              </a:gdLst>
              <a:ahLst/>
              <a:cxnLst>
                <a:cxn ang="0">
                  <a:pos x="T0" y="T1"/>
                </a:cxn>
                <a:cxn ang="0">
                  <a:pos x="T2" y="T3"/>
                </a:cxn>
                <a:cxn ang="0">
                  <a:pos x="T4" y="T5"/>
                </a:cxn>
                <a:cxn ang="0">
                  <a:pos x="T6" y="T7"/>
                </a:cxn>
                <a:cxn ang="0">
                  <a:pos x="T8" y="T9"/>
                </a:cxn>
                <a:cxn ang="0">
                  <a:pos x="T10" y="T11"/>
                </a:cxn>
              </a:cxnLst>
              <a:rect l="0" t="0" r="r" b="b"/>
              <a:pathLst>
                <a:path w="129" h="526">
                  <a:moveTo>
                    <a:pt x="129" y="462"/>
                  </a:moveTo>
                  <a:lnTo>
                    <a:pt x="64" y="526"/>
                  </a:lnTo>
                  <a:lnTo>
                    <a:pt x="0" y="462"/>
                  </a:lnTo>
                  <a:lnTo>
                    <a:pt x="0" y="0"/>
                  </a:lnTo>
                  <a:lnTo>
                    <a:pt x="129" y="0"/>
                  </a:lnTo>
                  <a:lnTo>
                    <a:pt x="129" y="46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Freeform 53"/>
            <p:cNvSpPr/>
            <p:nvPr/>
          </p:nvSpPr>
          <p:spPr bwMode="auto">
            <a:xfrm>
              <a:off x="2879" y="2036"/>
              <a:ext cx="130" cy="526"/>
            </a:xfrm>
            <a:custGeom>
              <a:avLst/>
              <a:gdLst>
                <a:gd name="T0" fmla="*/ 130 w 130"/>
                <a:gd name="T1" fmla="*/ 462 h 526"/>
                <a:gd name="T2" fmla="*/ 66 w 130"/>
                <a:gd name="T3" fmla="*/ 526 h 526"/>
                <a:gd name="T4" fmla="*/ 0 w 130"/>
                <a:gd name="T5" fmla="*/ 462 h 526"/>
                <a:gd name="T6" fmla="*/ 0 w 130"/>
                <a:gd name="T7" fmla="*/ 0 h 526"/>
                <a:gd name="T8" fmla="*/ 130 w 130"/>
                <a:gd name="T9" fmla="*/ 0 h 526"/>
                <a:gd name="T10" fmla="*/ 130 w 130"/>
                <a:gd name="T11" fmla="*/ 462 h 526"/>
              </a:gdLst>
              <a:ahLst/>
              <a:cxnLst>
                <a:cxn ang="0">
                  <a:pos x="T0" y="T1"/>
                </a:cxn>
                <a:cxn ang="0">
                  <a:pos x="T2" y="T3"/>
                </a:cxn>
                <a:cxn ang="0">
                  <a:pos x="T4" y="T5"/>
                </a:cxn>
                <a:cxn ang="0">
                  <a:pos x="T6" y="T7"/>
                </a:cxn>
                <a:cxn ang="0">
                  <a:pos x="T8" y="T9"/>
                </a:cxn>
                <a:cxn ang="0">
                  <a:pos x="T10" y="T11"/>
                </a:cxn>
              </a:cxnLst>
              <a:rect l="0" t="0" r="r" b="b"/>
              <a:pathLst>
                <a:path w="130" h="526">
                  <a:moveTo>
                    <a:pt x="130" y="462"/>
                  </a:moveTo>
                  <a:lnTo>
                    <a:pt x="66" y="526"/>
                  </a:lnTo>
                  <a:lnTo>
                    <a:pt x="0" y="462"/>
                  </a:lnTo>
                  <a:lnTo>
                    <a:pt x="0" y="0"/>
                  </a:lnTo>
                  <a:lnTo>
                    <a:pt x="130" y="0"/>
                  </a:lnTo>
                  <a:lnTo>
                    <a:pt x="130" y="46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Freeform 54"/>
            <p:cNvSpPr/>
            <p:nvPr/>
          </p:nvSpPr>
          <p:spPr bwMode="auto">
            <a:xfrm>
              <a:off x="3009" y="2036"/>
              <a:ext cx="131" cy="526"/>
            </a:xfrm>
            <a:custGeom>
              <a:avLst/>
              <a:gdLst>
                <a:gd name="T0" fmla="*/ 131 w 131"/>
                <a:gd name="T1" fmla="*/ 462 h 526"/>
                <a:gd name="T2" fmla="*/ 65 w 131"/>
                <a:gd name="T3" fmla="*/ 526 h 526"/>
                <a:gd name="T4" fmla="*/ 0 w 131"/>
                <a:gd name="T5" fmla="*/ 462 h 526"/>
                <a:gd name="T6" fmla="*/ 0 w 131"/>
                <a:gd name="T7" fmla="*/ 0 h 526"/>
                <a:gd name="T8" fmla="*/ 131 w 131"/>
                <a:gd name="T9" fmla="*/ 0 h 526"/>
                <a:gd name="T10" fmla="*/ 131 w 131"/>
                <a:gd name="T11" fmla="*/ 462 h 526"/>
              </a:gdLst>
              <a:ahLst/>
              <a:cxnLst>
                <a:cxn ang="0">
                  <a:pos x="T0" y="T1"/>
                </a:cxn>
                <a:cxn ang="0">
                  <a:pos x="T2" y="T3"/>
                </a:cxn>
                <a:cxn ang="0">
                  <a:pos x="T4" y="T5"/>
                </a:cxn>
                <a:cxn ang="0">
                  <a:pos x="T6" y="T7"/>
                </a:cxn>
                <a:cxn ang="0">
                  <a:pos x="T8" y="T9"/>
                </a:cxn>
                <a:cxn ang="0">
                  <a:pos x="T10" y="T11"/>
                </a:cxn>
              </a:cxnLst>
              <a:rect l="0" t="0" r="r" b="b"/>
              <a:pathLst>
                <a:path w="131" h="526">
                  <a:moveTo>
                    <a:pt x="131" y="462"/>
                  </a:moveTo>
                  <a:lnTo>
                    <a:pt x="65" y="526"/>
                  </a:lnTo>
                  <a:lnTo>
                    <a:pt x="0" y="462"/>
                  </a:lnTo>
                  <a:lnTo>
                    <a:pt x="0" y="0"/>
                  </a:lnTo>
                  <a:lnTo>
                    <a:pt x="131" y="0"/>
                  </a:lnTo>
                  <a:lnTo>
                    <a:pt x="131" y="462"/>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Freeform 55"/>
            <p:cNvSpPr/>
            <p:nvPr/>
          </p:nvSpPr>
          <p:spPr bwMode="auto">
            <a:xfrm>
              <a:off x="2372" y="1741"/>
              <a:ext cx="378" cy="297"/>
            </a:xfrm>
            <a:custGeom>
              <a:avLst/>
              <a:gdLst>
                <a:gd name="T0" fmla="*/ 378 w 378"/>
                <a:gd name="T1" fmla="*/ 297 h 297"/>
                <a:gd name="T2" fmla="*/ 247 w 378"/>
                <a:gd name="T3" fmla="*/ 297 h 297"/>
                <a:gd name="T4" fmla="*/ 0 w 378"/>
                <a:gd name="T5" fmla="*/ 0 h 297"/>
                <a:gd name="T6" fmla="*/ 223 w 378"/>
                <a:gd name="T7" fmla="*/ 0 h 297"/>
                <a:gd name="T8" fmla="*/ 378 w 378"/>
                <a:gd name="T9" fmla="*/ 297 h 297"/>
              </a:gdLst>
              <a:ahLst/>
              <a:cxnLst>
                <a:cxn ang="0">
                  <a:pos x="T0" y="T1"/>
                </a:cxn>
                <a:cxn ang="0">
                  <a:pos x="T2" y="T3"/>
                </a:cxn>
                <a:cxn ang="0">
                  <a:pos x="T4" y="T5"/>
                </a:cxn>
                <a:cxn ang="0">
                  <a:pos x="T6" y="T7"/>
                </a:cxn>
                <a:cxn ang="0">
                  <a:pos x="T8" y="T9"/>
                </a:cxn>
              </a:cxnLst>
              <a:rect l="0" t="0" r="r" b="b"/>
              <a:pathLst>
                <a:path w="378" h="297">
                  <a:moveTo>
                    <a:pt x="378" y="297"/>
                  </a:moveTo>
                  <a:lnTo>
                    <a:pt x="247" y="297"/>
                  </a:lnTo>
                  <a:lnTo>
                    <a:pt x="0" y="0"/>
                  </a:lnTo>
                  <a:lnTo>
                    <a:pt x="223" y="0"/>
                  </a:lnTo>
                  <a:lnTo>
                    <a:pt x="378" y="297"/>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Freeform 56"/>
            <p:cNvSpPr/>
            <p:nvPr/>
          </p:nvSpPr>
          <p:spPr bwMode="auto">
            <a:xfrm>
              <a:off x="2635" y="1741"/>
              <a:ext cx="244" cy="297"/>
            </a:xfrm>
            <a:custGeom>
              <a:avLst/>
              <a:gdLst>
                <a:gd name="T0" fmla="*/ 244 w 244"/>
                <a:gd name="T1" fmla="*/ 297 h 297"/>
                <a:gd name="T2" fmla="*/ 115 w 244"/>
                <a:gd name="T3" fmla="*/ 297 h 297"/>
                <a:gd name="T4" fmla="*/ 0 w 244"/>
                <a:gd name="T5" fmla="*/ 0 h 297"/>
                <a:gd name="T6" fmla="*/ 224 w 244"/>
                <a:gd name="T7" fmla="*/ 0 h 297"/>
                <a:gd name="T8" fmla="*/ 244 w 244"/>
                <a:gd name="T9" fmla="*/ 297 h 297"/>
              </a:gdLst>
              <a:ahLst/>
              <a:cxnLst>
                <a:cxn ang="0">
                  <a:pos x="T0" y="T1"/>
                </a:cxn>
                <a:cxn ang="0">
                  <a:pos x="T2" y="T3"/>
                </a:cxn>
                <a:cxn ang="0">
                  <a:pos x="T4" y="T5"/>
                </a:cxn>
                <a:cxn ang="0">
                  <a:pos x="T6" y="T7"/>
                </a:cxn>
                <a:cxn ang="0">
                  <a:pos x="T8" y="T9"/>
                </a:cxn>
              </a:cxnLst>
              <a:rect l="0" t="0" r="r" b="b"/>
              <a:pathLst>
                <a:path w="244" h="297">
                  <a:moveTo>
                    <a:pt x="244" y="297"/>
                  </a:moveTo>
                  <a:lnTo>
                    <a:pt x="115" y="297"/>
                  </a:lnTo>
                  <a:lnTo>
                    <a:pt x="0" y="0"/>
                  </a:lnTo>
                  <a:lnTo>
                    <a:pt x="224" y="0"/>
                  </a:lnTo>
                  <a:lnTo>
                    <a:pt x="244" y="297"/>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57"/>
            <p:cNvSpPr/>
            <p:nvPr/>
          </p:nvSpPr>
          <p:spPr bwMode="auto">
            <a:xfrm>
              <a:off x="2879" y="1741"/>
              <a:ext cx="244" cy="297"/>
            </a:xfrm>
            <a:custGeom>
              <a:avLst/>
              <a:gdLst>
                <a:gd name="T0" fmla="*/ 130 w 244"/>
                <a:gd name="T1" fmla="*/ 297 h 297"/>
                <a:gd name="T2" fmla="*/ 0 w 244"/>
                <a:gd name="T3" fmla="*/ 297 h 297"/>
                <a:gd name="T4" fmla="*/ 20 w 244"/>
                <a:gd name="T5" fmla="*/ 0 h 297"/>
                <a:gd name="T6" fmla="*/ 244 w 244"/>
                <a:gd name="T7" fmla="*/ 0 h 297"/>
                <a:gd name="T8" fmla="*/ 130 w 244"/>
                <a:gd name="T9" fmla="*/ 297 h 297"/>
              </a:gdLst>
              <a:ahLst/>
              <a:cxnLst>
                <a:cxn ang="0">
                  <a:pos x="T0" y="T1"/>
                </a:cxn>
                <a:cxn ang="0">
                  <a:pos x="T2" y="T3"/>
                </a:cxn>
                <a:cxn ang="0">
                  <a:pos x="T4" y="T5"/>
                </a:cxn>
                <a:cxn ang="0">
                  <a:pos x="T6" y="T7"/>
                </a:cxn>
                <a:cxn ang="0">
                  <a:pos x="T8" y="T9"/>
                </a:cxn>
              </a:cxnLst>
              <a:rect l="0" t="0" r="r" b="b"/>
              <a:pathLst>
                <a:path w="244" h="297">
                  <a:moveTo>
                    <a:pt x="130" y="297"/>
                  </a:moveTo>
                  <a:lnTo>
                    <a:pt x="0" y="297"/>
                  </a:lnTo>
                  <a:lnTo>
                    <a:pt x="20" y="0"/>
                  </a:lnTo>
                  <a:lnTo>
                    <a:pt x="244" y="0"/>
                  </a:lnTo>
                  <a:lnTo>
                    <a:pt x="130" y="297"/>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Freeform 58"/>
            <p:cNvSpPr/>
            <p:nvPr/>
          </p:nvSpPr>
          <p:spPr bwMode="auto">
            <a:xfrm>
              <a:off x="3009" y="1741"/>
              <a:ext cx="378" cy="297"/>
            </a:xfrm>
            <a:custGeom>
              <a:avLst/>
              <a:gdLst>
                <a:gd name="T0" fmla="*/ 131 w 378"/>
                <a:gd name="T1" fmla="*/ 297 h 297"/>
                <a:gd name="T2" fmla="*/ 0 w 378"/>
                <a:gd name="T3" fmla="*/ 297 h 297"/>
                <a:gd name="T4" fmla="*/ 154 w 378"/>
                <a:gd name="T5" fmla="*/ 0 h 297"/>
                <a:gd name="T6" fmla="*/ 378 w 378"/>
                <a:gd name="T7" fmla="*/ 0 h 297"/>
                <a:gd name="T8" fmla="*/ 131 w 378"/>
                <a:gd name="T9" fmla="*/ 297 h 297"/>
              </a:gdLst>
              <a:ahLst/>
              <a:cxnLst>
                <a:cxn ang="0">
                  <a:pos x="T0" y="T1"/>
                </a:cxn>
                <a:cxn ang="0">
                  <a:pos x="T2" y="T3"/>
                </a:cxn>
                <a:cxn ang="0">
                  <a:pos x="T4" y="T5"/>
                </a:cxn>
                <a:cxn ang="0">
                  <a:pos x="T6" y="T7"/>
                </a:cxn>
                <a:cxn ang="0">
                  <a:pos x="T8" y="T9"/>
                </a:cxn>
              </a:cxnLst>
              <a:rect l="0" t="0" r="r" b="b"/>
              <a:pathLst>
                <a:path w="378" h="297">
                  <a:moveTo>
                    <a:pt x="131" y="297"/>
                  </a:moveTo>
                  <a:lnTo>
                    <a:pt x="0" y="297"/>
                  </a:lnTo>
                  <a:lnTo>
                    <a:pt x="154" y="0"/>
                  </a:lnTo>
                  <a:lnTo>
                    <a:pt x="378" y="0"/>
                  </a:lnTo>
                  <a:lnTo>
                    <a:pt x="131" y="297"/>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Freeform 59"/>
            <p:cNvSpPr/>
            <p:nvPr/>
          </p:nvSpPr>
          <p:spPr bwMode="auto">
            <a:xfrm>
              <a:off x="2619" y="2498"/>
              <a:ext cx="521" cy="321"/>
            </a:xfrm>
            <a:custGeom>
              <a:avLst/>
              <a:gdLst>
                <a:gd name="T0" fmla="*/ 521 w 521"/>
                <a:gd name="T1" fmla="*/ 0 h 321"/>
                <a:gd name="T2" fmla="*/ 0 w 521"/>
                <a:gd name="T3" fmla="*/ 0 h 321"/>
                <a:gd name="T4" fmla="*/ 191 w 521"/>
                <a:gd name="T5" fmla="*/ 321 h 321"/>
                <a:gd name="T6" fmla="*/ 330 w 521"/>
                <a:gd name="T7" fmla="*/ 321 h 321"/>
                <a:gd name="T8" fmla="*/ 521 w 521"/>
                <a:gd name="T9" fmla="*/ 0 h 321"/>
              </a:gdLst>
              <a:ahLst/>
              <a:cxnLst>
                <a:cxn ang="0">
                  <a:pos x="T0" y="T1"/>
                </a:cxn>
                <a:cxn ang="0">
                  <a:pos x="T2" y="T3"/>
                </a:cxn>
                <a:cxn ang="0">
                  <a:pos x="T4" y="T5"/>
                </a:cxn>
                <a:cxn ang="0">
                  <a:pos x="T6" y="T7"/>
                </a:cxn>
                <a:cxn ang="0">
                  <a:pos x="T8" y="T9"/>
                </a:cxn>
              </a:cxnLst>
              <a:rect l="0" t="0" r="r" b="b"/>
              <a:pathLst>
                <a:path w="521" h="321">
                  <a:moveTo>
                    <a:pt x="521" y="0"/>
                  </a:moveTo>
                  <a:lnTo>
                    <a:pt x="0" y="0"/>
                  </a:lnTo>
                  <a:lnTo>
                    <a:pt x="191" y="321"/>
                  </a:lnTo>
                  <a:lnTo>
                    <a:pt x="330" y="321"/>
                  </a:lnTo>
                  <a:lnTo>
                    <a:pt x="521" y="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Freeform 60"/>
            <p:cNvSpPr/>
            <p:nvPr/>
          </p:nvSpPr>
          <p:spPr bwMode="auto">
            <a:xfrm>
              <a:off x="2810" y="2819"/>
              <a:ext cx="139" cy="116"/>
            </a:xfrm>
            <a:custGeom>
              <a:avLst/>
              <a:gdLst>
                <a:gd name="T0" fmla="*/ 139 w 139"/>
                <a:gd name="T1" fmla="*/ 0 h 116"/>
                <a:gd name="T2" fmla="*/ 0 w 139"/>
                <a:gd name="T3" fmla="*/ 0 h 116"/>
                <a:gd name="T4" fmla="*/ 69 w 139"/>
                <a:gd name="T5" fmla="*/ 116 h 116"/>
                <a:gd name="T6" fmla="*/ 139 w 139"/>
                <a:gd name="T7" fmla="*/ 0 h 116"/>
              </a:gdLst>
              <a:ahLst/>
              <a:cxnLst>
                <a:cxn ang="0">
                  <a:pos x="T0" y="T1"/>
                </a:cxn>
                <a:cxn ang="0">
                  <a:pos x="T2" y="T3"/>
                </a:cxn>
                <a:cxn ang="0">
                  <a:pos x="T4" y="T5"/>
                </a:cxn>
                <a:cxn ang="0">
                  <a:pos x="T6" y="T7"/>
                </a:cxn>
              </a:cxnLst>
              <a:rect l="0" t="0" r="r" b="b"/>
              <a:pathLst>
                <a:path w="139" h="116">
                  <a:moveTo>
                    <a:pt x="139" y="0"/>
                  </a:moveTo>
                  <a:lnTo>
                    <a:pt x="0" y="0"/>
                  </a:lnTo>
                  <a:lnTo>
                    <a:pt x="69" y="116"/>
                  </a:lnTo>
                  <a:lnTo>
                    <a:pt x="139"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extLst>
      <p:ext uri="{BB962C8B-B14F-4D97-AF65-F5344CB8AC3E}">
        <p14:creationId xmlns:p14="http://schemas.microsoft.com/office/powerpoint/2010/main" val="3955881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34" name="Rectangle 78"/>
          <p:cNvSpPr>
            <a:spLocks noChangeArrowheads="1"/>
          </p:cNvSpPr>
          <p:nvPr/>
        </p:nvSpPr>
        <p:spPr bwMode="auto">
          <a:xfrm>
            <a:off x="416158" y="1419622"/>
            <a:ext cx="3219738"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itchFamily="34" charset="0"/>
              <a:buNone/>
            </a:pPr>
            <a:r>
              <a:rPr lang="zh-CN" altLang="en-US" sz="800" dirty="0">
                <a:solidFill>
                  <a:schemeClr val="bg1">
                    <a:lumMod val="50000"/>
                  </a:schemeClr>
                </a:solidFill>
              </a:rPr>
              <a:t>模型上下文协议（</a:t>
            </a:r>
            <a:r>
              <a:rPr lang="en-US" altLang="zh-CN" sz="800" dirty="0">
                <a:solidFill>
                  <a:schemeClr val="bg1">
                    <a:lumMod val="50000"/>
                  </a:schemeClr>
                </a:solidFill>
              </a:rPr>
              <a:t>Model Context Protocol</a:t>
            </a:r>
            <a:r>
              <a:rPr lang="zh-CN" altLang="en-US" sz="800" dirty="0">
                <a:solidFill>
                  <a:schemeClr val="bg1">
                    <a:lumMod val="50000"/>
                  </a:schemeClr>
                </a:solidFill>
              </a:rPr>
              <a:t>，</a:t>
            </a:r>
            <a:r>
              <a:rPr lang="en-US" altLang="zh-CN" sz="800" dirty="0">
                <a:solidFill>
                  <a:schemeClr val="bg1">
                    <a:lumMod val="50000"/>
                  </a:schemeClr>
                </a:solidFill>
              </a:rPr>
              <a:t>MCP</a:t>
            </a:r>
            <a:r>
              <a:rPr lang="zh-CN" altLang="en-US" sz="800" dirty="0">
                <a:solidFill>
                  <a:schemeClr val="bg1">
                    <a:lumMod val="50000"/>
                  </a:schemeClr>
                </a:solidFill>
              </a:rPr>
              <a:t>）作为一种开放标准，旨在简化 </a:t>
            </a:r>
            <a:r>
              <a:rPr lang="en-US" altLang="zh-CN" sz="800" dirty="0">
                <a:solidFill>
                  <a:schemeClr val="bg1">
                    <a:lumMod val="50000"/>
                  </a:schemeClr>
                </a:solidFill>
              </a:rPr>
              <a:t>AI</a:t>
            </a:r>
            <a:r>
              <a:rPr lang="zh-CN" altLang="en-US" sz="800" dirty="0">
                <a:solidFill>
                  <a:schemeClr val="bg1">
                    <a:lumMod val="50000"/>
                  </a:schemeClr>
                </a:solidFill>
              </a:rPr>
              <a:t>助手与外部数据源、工具及系统的集成流程。该协议由</a:t>
            </a:r>
            <a:r>
              <a:rPr lang="en-US" altLang="zh-CN" sz="800" dirty="0">
                <a:solidFill>
                  <a:schemeClr val="bg1">
                    <a:lumMod val="50000"/>
                  </a:schemeClr>
                </a:solidFill>
              </a:rPr>
              <a:t>Anthropic</a:t>
            </a:r>
            <a:r>
              <a:rPr lang="zh-CN" altLang="en-US" sz="800" dirty="0" smtClean="0">
                <a:solidFill>
                  <a:schemeClr val="bg1">
                    <a:lumMod val="50000"/>
                  </a:schemeClr>
                </a:solidFill>
              </a:rPr>
              <a:t>公司开发</a:t>
            </a:r>
            <a:r>
              <a:rPr lang="zh-CN" altLang="en-US" sz="800" dirty="0">
                <a:solidFill>
                  <a:schemeClr val="bg1">
                    <a:lumMod val="50000"/>
                  </a:schemeClr>
                </a:solidFill>
              </a:rPr>
              <a:t>，以应对为</a:t>
            </a:r>
            <a:r>
              <a:rPr lang="en-US" altLang="zh-CN" sz="800" dirty="0">
                <a:solidFill>
                  <a:schemeClr val="bg1">
                    <a:lumMod val="50000"/>
                  </a:schemeClr>
                </a:solidFill>
              </a:rPr>
              <a:t>AI</a:t>
            </a:r>
            <a:r>
              <a:rPr lang="zh-CN" altLang="en-US" sz="800" dirty="0">
                <a:solidFill>
                  <a:schemeClr val="bg1">
                    <a:lumMod val="50000"/>
                  </a:schemeClr>
                </a:solidFill>
              </a:rPr>
              <a:t>模型提供实时、相关且结构化信息的挑战，同时确保安全性、隐私保护以及模块化设计。</a:t>
            </a:r>
            <a:r>
              <a:rPr lang="en-US" altLang="zh-CN" sz="800" dirty="0">
                <a:solidFill>
                  <a:schemeClr val="bg1">
                    <a:lumMod val="50000"/>
                  </a:schemeClr>
                </a:solidFill>
              </a:rPr>
              <a:t>MCP</a:t>
            </a:r>
            <a:r>
              <a:rPr lang="zh-CN" altLang="en-US" sz="800" dirty="0">
                <a:solidFill>
                  <a:schemeClr val="bg1">
                    <a:lumMod val="50000"/>
                  </a:schemeClr>
                </a:solidFill>
              </a:rPr>
              <a:t>的目标在于成为“ </a:t>
            </a:r>
            <a:r>
              <a:rPr lang="en-US" altLang="zh-CN" sz="800" dirty="0">
                <a:solidFill>
                  <a:schemeClr val="bg1">
                    <a:lumMod val="50000"/>
                  </a:schemeClr>
                </a:solidFill>
              </a:rPr>
              <a:t>AI</a:t>
            </a:r>
            <a:r>
              <a:rPr lang="zh-CN" altLang="en-US" sz="800" dirty="0">
                <a:solidFill>
                  <a:schemeClr val="bg1">
                    <a:lumMod val="50000"/>
                  </a:schemeClr>
                </a:solidFill>
              </a:rPr>
              <a:t>集成领域的</a:t>
            </a:r>
            <a:r>
              <a:rPr lang="en-US" altLang="zh-CN" sz="800" dirty="0">
                <a:solidFill>
                  <a:schemeClr val="bg1">
                    <a:lumMod val="50000"/>
                  </a:schemeClr>
                </a:solidFill>
              </a:rPr>
              <a:t>USB-C”</a:t>
            </a:r>
            <a:r>
              <a:rPr lang="zh-CN" altLang="en-US" sz="800" dirty="0">
                <a:solidFill>
                  <a:schemeClr val="bg1">
                    <a:lumMod val="50000"/>
                  </a:schemeClr>
                </a:solidFill>
              </a:rPr>
              <a:t>，支持</a:t>
            </a:r>
            <a:r>
              <a:rPr lang="en-US" altLang="zh-CN" sz="800" dirty="0">
                <a:solidFill>
                  <a:schemeClr val="bg1">
                    <a:lumMod val="50000"/>
                  </a:schemeClr>
                </a:solidFill>
              </a:rPr>
              <a:t>AI</a:t>
            </a:r>
            <a:r>
              <a:rPr lang="zh-CN" altLang="en-US" sz="800" dirty="0">
                <a:solidFill>
                  <a:schemeClr val="bg1">
                    <a:lumMod val="50000"/>
                  </a:schemeClr>
                </a:solidFill>
              </a:rPr>
              <a:t>应用程序与多种数据存储库、工具或</a:t>
            </a:r>
            <a:r>
              <a:rPr lang="en-US" altLang="zh-CN" sz="800" dirty="0">
                <a:solidFill>
                  <a:schemeClr val="bg1">
                    <a:lumMod val="50000"/>
                  </a:schemeClr>
                </a:solidFill>
              </a:rPr>
              <a:t>API</a:t>
            </a:r>
            <a:r>
              <a:rPr lang="zh-CN" altLang="en-US" sz="800" dirty="0">
                <a:solidFill>
                  <a:schemeClr val="bg1">
                    <a:lumMod val="50000"/>
                  </a:schemeClr>
                </a:solidFill>
              </a:rPr>
              <a:t>之间实现一对多的高效连接</a:t>
            </a:r>
            <a:r>
              <a:rPr lang="zh-CN" altLang="en-US" sz="800" dirty="0" smtClean="0">
                <a:solidFill>
                  <a:schemeClr val="bg1">
                    <a:lumMod val="50000"/>
                  </a:schemeClr>
                </a:solidFill>
              </a:rPr>
              <a:t>。</a:t>
            </a:r>
            <a:endParaRPr lang="zh-CN" altLang="en-US" sz="800" dirty="0">
              <a:solidFill>
                <a:schemeClr val="bg1">
                  <a:lumMod val="50000"/>
                </a:schemeClr>
              </a:solidFill>
            </a:endParaRPr>
          </a:p>
        </p:txBody>
      </p:sp>
      <p:sp>
        <p:nvSpPr>
          <p:cNvPr id="47" name="Rectangle 39"/>
          <p:cNvSpPr>
            <a:spLocks noChangeArrowheads="1"/>
          </p:cNvSpPr>
          <p:nvPr/>
        </p:nvSpPr>
        <p:spPr bwMode="auto">
          <a:xfrm>
            <a:off x="416158" y="230405"/>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000" b="1" dirty="0" smtClean="0">
                <a:ln w="6350">
                  <a:noFill/>
                </a:ln>
                <a:solidFill>
                  <a:schemeClr val="bg1">
                    <a:lumMod val="50000"/>
                  </a:schemeClr>
                </a:solidFill>
                <a:latin typeface="Impact" pitchFamily="34" charset="0"/>
                <a:ea typeface="微软雅黑" pitchFamily="34" charset="-122"/>
              </a:rPr>
              <a:t>一、什么</a:t>
            </a:r>
            <a:r>
              <a:rPr lang="zh-CN" altLang="en-US" sz="2000" b="1" dirty="0">
                <a:ln w="6350">
                  <a:noFill/>
                </a:ln>
                <a:solidFill>
                  <a:schemeClr val="bg1">
                    <a:lumMod val="50000"/>
                  </a:schemeClr>
                </a:solidFill>
                <a:latin typeface="Impact" pitchFamily="34" charset="0"/>
                <a:ea typeface="微软雅黑" pitchFamily="34" charset="-122"/>
              </a:rPr>
              <a:t>是</a:t>
            </a:r>
            <a:r>
              <a:rPr lang="en-US" altLang="zh-CN" sz="2000" b="1" dirty="0">
                <a:ln w="6350">
                  <a:noFill/>
                </a:ln>
                <a:solidFill>
                  <a:schemeClr val="bg1">
                    <a:lumMod val="50000"/>
                  </a:schemeClr>
                </a:solidFill>
                <a:latin typeface="Impact" pitchFamily="34" charset="0"/>
                <a:ea typeface="微软雅黑" pitchFamily="34" charset="-122"/>
              </a:rPr>
              <a:t>MCP</a:t>
            </a:r>
            <a:endParaRPr lang="en-US" altLang="zh-CN" sz="2000" dirty="0">
              <a:solidFill>
                <a:schemeClr val="accent1"/>
              </a:solidFill>
              <a:latin typeface="微软雅黑" pitchFamily="34" charset="-122"/>
              <a:ea typeface="微软雅黑" pitchFamily="34" charset="-122"/>
            </a:endParaRPr>
          </a:p>
        </p:txBody>
      </p:sp>
      <p:grpSp>
        <p:nvGrpSpPr>
          <p:cNvPr id="48" name="组合 47"/>
          <p:cNvGrpSpPr/>
          <p:nvPr/>
        </p:nvGrpSpPr>
        <p:grpSpPr>
          <a:xfrm>
            <a:off x="416158" y="699542"/>
            <a:ext cx="899592" cy="56017"/>
            <a:chOff x="0" y="2842590"/>
            <a:chExt cx="7054752" cy="89199"/>
          </a:xfrm>
        </p:grpSpPr>
        <p:sp>
          <p:nvSpPr>
            <p:cNvPr id="49" name="矩形 4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矩形 1"/>
          <p:cNvSpPr/>
          <p:nvPr/>
        </p:nvSpPr>
        <p:spPr>
          <a:xfrm>
            <a:off x="1344168" y="563261"/>
            <a:ext cx="1486304" cy="296171"/>
          </a:xfrm>
          <a:prstGeom prst="rect">
            <a:avLst/>
          </a:prstGeom>
        </p:spPr>
        <p:txBody>
          <a:bodyPr wrap="none">
            <a:spAutoFit/>
          </a:bodyPr>
          <a:lstStyle/>
          <a:p>
            <a:pPr>
              <a:lnSpc>
                <a:spcPct val="120000"/>
              </a:lnSpc>
              <a:spcBef>
                <a:spcPts val="300"/>
              </a:spcBef>
            </a:pPr>
            <a:r>
              <a:rPr lang="en-US" altLang="zh-CN" sz="1200" b="1" dirty="0" smtClean="0">
                <a:solidFill>
                  <a:schemeClr val="tx1">
                    <a:lumMod val="75000"/>
                    <a:lumOff val="25000"/>
                  </a:schemeClr>
                </a:solidFill>
              </a:rPr>
              <a:t>1.1 MCP</a:t>
            </a:r>
            <a:r>
              <a:rPr lang="zh-CN" altLang="en-US" sz="1200" b="1" dirty="0">
                <a:solidFill>
                  <a:schemeClr val="tx1">
                    <a:lumMod val="75000"/>
                    <a:lumOff val="25000"/>
                  </a:schemeClr>
                </a:solidFill>
              </a:rPr>
              <a:t>的类比解释</a:t>
            </a:r>
            <a:endParaRPr lang="zh-CN" altLang="en-US" sz="1200" dirty="0">
              <a:solidFill>
                <a:schemeClr val="tx1">
                  <a:lumMod val="75000"/>
                  <a:lumOff val="25000"/>
                </a:schemeClr>
              </a:solidFill>
            </a:endParaRPr>
          </a:p>
        </p:txBody>
      </p:sp>
      <p:sp>
        <p:nvSpPr>
          <p:cNvPr id="42" name="Rectangle 78"/>
          <p:cNvSpPr>
            <a:spLocks noChangeArrowheads="1"/>
          </p:cNvSpPr>
          <p:nvPr/>
        </p:nvSpPr>
        <p:spPr bwMode="auto">
          <a:xfrm>
            <a:off x="416158" y="2715766"/>
            <a:ext cx="3219738" cy="87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pitchFamily="34" charset="0"/>
              <a:buNone/>
            </a:pPr>
            <a:r>
              <a:rPr lang="zh-CN" altLang="en-US" sz="800" dirty="0" smtClean="0">
                <a:solidFill>
                  <a:schemeClr val="bg1">
                    <a:lumMod val="50000"/>
                  </a:schemeClr>
                </a:solidFill>
              </a:rPr>
              <a:t>将 </a:t>
            </a:r>
            <a:r>
              <a:rPr lang="en-US" altLang="zh-CN" sz="800" dirty="0">
                <a:solidFill>
                  <a:schemeClr val="bg1">
                    <a:lumMod val="50000"/>
                  </a:schemeClr>
                </a:solidFill>
              </a:rPr>
              <a:t>MCP </a:t>
            </a:r>
            <a:r>
              <a:rPr lang="zh-CN" altLang="en-US" sz="800" dirty="0">
                <a:solidFill>
                  <a:schemeClr val="bg1">
                    <a:lumMod val="50000"/>
                  </a:schemeClr>
                </a:solidFill>
              </a:rPr>
              <a:t>想象成餐馆中的服务员</a:t>
            </a:r>
            <a:r>
              <a:rPr lang="zh-CN" altLang="en-US" sz="800" dirty="0" smtClean="0">
                <a:solidFill>
                  <a:schemeClr val="bg1">
                    <a:lumMod val="50000"/>
                  </a:schemeClr>
                </a:solidFill>
              </a:rPr>
              <a:t>，</a:t>
            </a:r>
            <a:r>
              <a:rPr lang="en-US" altLang="zh-CN" sz="800" dirty="0" smtClean="0">
                <a:solidFill>
                  <a:schemeClr val="bg1">
                    <a:lumMod val="50000"/>
                  </a:schemeClr>
                </a:solidFill>
              </a:rPr>
              <a:t>AI</a:t>
            </a:r>
            <a:r>
              <a:rPr lang="zh-CN" altLang="en-US" sz="800" dirty="0" smtClean="0">
                <a:solidFill>
                  <a:schemeClr val="bg1">
                    <a:lumMod val="50000"/>
                  </a:schemeClr>
                </a:solidFill>
              </a:rPr>
              <a:t>助手</a:t>
            </a:r>
            <a:r>
              <a:rPr lang="zh-CN" altLang="en-US" sz="800" dirty="0">
                <a:solidFill>
                  <a:schemeClr val="bg1">
                    <a:lumMod val="50000"/>
                  </a:schemeClr>
                </a:solidFill>
              </a:rPr>
              <a:t>为你</a:t>
            </a:r>
            <a:r>
              <a:rPr lang="zh-CN" altLang="en-US" sz="800" dirty="0" smtClean="0">
                <a:solidFill>
                  <a:schemeClr val="bg1">
                    <a:lumMod val="50000"/>
                  </a:schemeClr>
                </a:solidFill>
              </a:rPr>
              <a:t>下</a:t>
            </a:r>
            <a:r>
              <a:rPr lang="zh-CN" altLang="en-US" sz="800" dirty="0">
                <a:solidFill>
                  <a:schemeClr val="bg1">
                    <a:lumMod val="50000"/>
                  </a:schemeClr>
                </a:solidFill>
              </a:rPr>
              <a:t>单点餐。服务员（</a:t>
            </a:r>
            <a:r>
              <a:rPr lang="en-US" altLang="zh-CN" sz="800" dirty="0">
                <a:solidFill>
                  <a:schemeClr val="bg1">
                    <a:lumMod val="50000"/>
                  </a:schemeClr>
                </a:solidFill>
              </a:rPr>
              <a:t>MCP</a:t>
            </a:r>
            <a:r>
              <a:rPr lang="zh-CN" altLang="en-US" sz="800" dirty="0">
                <a:solidFill>
                  <a:schemeClr val="bg1">
                    <a:lumMod val="50000"/>
                  </a:schemeClr>
                </a:solidFill>
              </a:rPr>
              <a:t>）接收你的订单后，将其传递至厨房（各类数据库、</a:t>
            </a:r>
            <a:r>
              <a:rPr lang="en-US" altLang="zh-CN" sz="800" dirty="0">
                <a:solidFill>
                  <a:schemeClr val="bg1">
                    <a:lumMod val="50000"/>
                  </a:schemeClr>
                </a:solidFill>
              </a:rPr>
              <a:t>API </a:t>
            </a:r>
            <a:r>
              <a:rPr lang="zh-CN" altLang="en-US" sz="800" dirty="0">
                <a:solidFill>
                  <a:schemeClr val="bg1">
                    <a:lumMod val="50000"/>
                  </a:schemeClr>
                </a:solidFill>
              </a:rPr>
              <a:t>或工具）。厨房（</a:t>
            </a:r>
            <a:r>
              <a:rPr lang="en-US" altLang="zh-CN" sz="800" dirty="0">
                <a:solidFill>
                  <a:schemeClr val="bg1">
                    <a:lumMod val="50000"/>
                  </a:schemeClr>
                </a:solidFill>
              </a:rPr>
              <a:t>MCP </a:t>
            </a:r>
            <a:r>
              <a:rPr lang="zh-CN" altLang="en-US" sz="800" dirty="0">
                <a:solidFill>
                  <a:schemeClr val="bg1">
                    <a:lumMod val="50000"/>
                  </a:schemeClr>
                </a:solidFill>
              </a:rPr>
              <a:t>服务器）承接订单（获取数据或运行函数），再把做好的菜肴（所需的数据或操作结果）交还给服务员。服务员随后将菜品端回给你。如此一来，你无需亲自走进厨房掌勺烹饪（直接的 </a:t>
            </a:r>
            <a:r>
              <a:rPr lang="en-US" altLang="zh-CN" sz="800" dirty="0">
                <a:solidFill>
                  <a:schemeClr val="bg1">
                    <a:lumMod val="50000"/>
                  </a:schemeClr>
                </a:solidFill>
              </a:rPr>
              <a:t>API </a:t>
            </a:r>
            <a:r>
              <a:rPr lang="zh-CN" altLang="en-US" sz="800" dirty="0">
                <a:solidFill>
                  <a:schemeClr val="bg1">
                    <a:lumMod val="50000"/>
                  </a:schemeClr>
                </a:solidFill>
              </a:rPr>
              <a:t>集成），只需告知服务员需求，</a:t>
            </a:r>
            <a:r>
              <a:rPr lang="en-US" altLang="zh-CN" sz="800" dirty="0">
                <a:solidFill>
                  <a:schemeClr val="bg1">
                    <a:lumMod val="50000"/>
                  </a:schemeClr>
                </a:solidFill>
              </a:rPr>
              <a:t>MCP </a:t>
            </a:r>
            <a:r>
              <a:rPr lang="zh-CN" altLang="en-US" sz="800" dirty="0">
                <a:solidFill>
                  <a:schemeClr val="bg1">
                    <a:lumMod val="50000"/>
                  </a:schemeClr>
                </a:solidFill>
              </a:rPr>
              <a:t>便会代劳处理后续事务。</a:t>
            </a:r>
            <a:endParaRPr lang="zh-CN" altLang="en-US" sz="800" dirty="0">
              <a:solidFill>
                <a:schemeClr val="bg1">
                  <a:lumMod val="50000"/>
                </a:schemeClr>
              </a:solidFill>
            </a:endParaRPr>
          </a:p>
        </p:txBody>
      </p:sp>
      <p:pic>
        <p:nvPicPr>
          <p:cNvPr id="1029" name="Picture 5" descr="https://mmbiz.qpic.cn/sz_mmbiz_png/fzHRVN3sYsibJZerPuXFtUbc3cCCibIVNnYotdmibEAFP4J8BzZYdRTKqV4fT3icmRuWtibcIzLI1JW5Rh11eibib1vEQ/640?wx_fmt=png&amp;from=appms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968" y="1275606"/>
            <a:ext cx="4464496" cy="2518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4"/>
          <p:cNvSpPr>
            <a:spLocks noChangeArrowheads="1"/>
          </p:cNvSpPr>
          <p:nvPr/>
        </p:nvSpPr>
        <p:spPr bwMode="auto">
          <a:xfrm>
            <a:off x="432162" y="1347614"/>
            <a:ext cx="2981016" cy="2689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在</a:t>
            </a:r>
            <a:r>
              <a:rPr lang="en-US" altLang="zh-CN" sz="800" dirty="0">
                <a:solidFill>
                  <a:schemeClr val="tx1">
                    <a:lumMod val="75000"/>
                    <a:lumOff val="25000"/>
                  </a:schemeClr>
                </a:solidFill>
              </a:rPr>
              <a:t>RAG</a:t>
            </a:r>
            <a:r>
              <a:rPr lang="zh-CN" altLang="en-US" sz="800" dirty="0">
                <a:solidFill>
                  <a:schemeClr val="tx1">
                    <a:lumMod val="75000"/>
                    <a:lumOff val="25000"/>
                  </a:schemeClr>
                </a:solidFill>
              </a:rPr>
              <a:t>系统中，向量搜索的优化直接影响检索效率和质量。以下关键调优策略值得关注</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1. </a:t>
            </a:r>
            <a:r>
              <a:rPr lang="zh-CN" altLang="en-US" sz="800" dirty="0">
                <a:solidFill>
                  <a:schemeClr val="tx1">
                    <a:lumMod val="75000"/>
                    <a:lumOff val="25000"/>
                  </a:schemeClr>
                </a:solidFill>
              </a:rPr>
              <a:t>嵌入模型</a:t>
            </a:r>
            <a:r>
              <a:rPr lang="zh-CN" altLang="en-US" sz="800" dirty="0" smtClean="0">
                <a:solidFill>
                  <a:schemeClr val="tx1">
                    <a:lumMod val="75000"/>
                    <a:lumOff val="25000"/>
                  </a:schemeClr>
                </a:solidFill>
              </a:rPr>
              <a:t>选择</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评估不同嵌入模型的</a:t>
            </a:r>
            <a:r>
              <a:rPr lang="zh-CN" altLang="en-US" sz="800" dirty="0" smtClean="0">
                <a:solidFill>
                  <a:schemeClr val="tx1">
                    <a:lumMod val="75000"/>
                    <a:lumOff val="25000"/>
                  </a:schemeClr>
                </a:solidFill>
              </a:rPr>
              <a:t>表现</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优先考虑领域适配性（如生物医学、法律等专业领域嵌入</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平衡通用性与专业</a:t>
            </a:r>
            <a:r>
              <a:rPr lang="zh-CN" altLang="en-US" sz="800" dirty="0" smtClean="0">
                <a:solidFill>
                  <a:schemeClr val="tx1">
                    <a:lumMod val="75000"/>
                    <a:lumOff val="25000"/>
                  </a:schemeClr>
                </a:solidFill>
              </a:rPr>
              <a:t>性</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2. </a:t>
            </a:r>
            <a:r>
              <a:rPr lang="zh-CN" altLang="en-US" sz="800" dirty="0">
                <a:solidFill>
                  <a:schemeClr val="tx1">
                    <a:lumMod val="75000"/>
                    <a:lumOff val="25000"/>
                  </a:schemeClr>
                </a:solidFill>
              </a:rPr>
              <a:t>检索参数</a:t>
            </a:r>
            <a:r>
              <a:rPr lang="zh-CN" altLang="en-US" sz="800" dirty="0" smtClean="0">
                <a:solidFill>
                  <a:schemeClr val="tx1">
                    <a:lumMod val="75000"/>
                    <a:lumOff val="25000"/>
                  </a:schemeClr>
                </a:solidFill>
              </a:rPr>
              <a:t>优化</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相似度阈值：设置动态调整</a:t>
            </a:r>
            <a:r>
              <a:rPr lang="zh-CN" altLang="en-US" sz="800" dirty="0" smtClean="0">
                <a:solidFill>
                  <a:schemeClr val="tx1">
                    <a:lumMod val="75000"/>
                    <a:lumOff val="25000"/>
                  </a:schemeClr>
                </a:solidFill>
              </a:rPr>
              <a:t>机制</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Top-k</a:t>
            </a:r>
            <a:r>
              <a:rPr lang="zh-CN" altLang="en-US" sz="800" dirty="0">
                <a:solidFill>
                  <a:schemeClr val="tx1">
                    <a:lumMod val="75000"/>
                    <a:lumOff val="25000"/>
                  </a:schemeClr>
                </a:solidFill>
              </a:rPr>
              <a:t>选择：推荐</a:t>
            </a:r>
            <a:r>
              <a:rPr lang="en-US" altLang="zh-CN" sz="800" dirty="0">
                <a:solidFill>
                  <a:schemeClr val="tx1">
                    <a:lumMod val="75000"/>
                    <a:lumOff val="25000"/>
                  </a:schemeClr>
                </a:solidFill>
              </a:rPr>
              <a:t>3-5</a:t>
            </a:r>
            <a:r>
              <a:rPr lang="zh-CN" altLang="en-US" sz="800" dirty="0">
                <a:solidFill>
                  <a:schemeClr val="tx1">
                    <a:lumMod val="75000"/>
                    <a:lumOff val="25000"/>
                  </a:schemeClr>
                </a:solidFill>
              </a:rPr>
              <a:t>个文档的</a:t>
            </a:r>
            <a:r>
              <a:rPr lang="zh-CN" altLang="en-US" sz="800" dirty="0" smtClean="0">
                <a:solidFill>
                  <a:schemeClr val="tx1">
                    <a:lumMod val="75000"/>
                    <a:lumOff val="25000"/>
                  </a:schemeClr>
                </a:solidFill>
              </a:rPr>
              <a:t>平衡点</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实时监控检索</a:t>
            </a:r>
            <a:r>
              <a:rPr lang="zh-CN" altLang="en-US" sz="800" dirty="0" smtClean="0">
                <a:solidFill>
                  <a:schemeClr val="tx1">
                    <a:lumMod val="75000"/>
                    <a:lumOff val="25000"/>
                  </a:schemeClr>
                </a:solidFill>
              </a:rPr>
              <a:t>质量指标</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3. </a:t>
            </a:r>
            <a:r>
              <a:rPr lang="zh-CN" altLang="en-US" sz="800" dirty="0">
                <a:solidFill>
                  <a:schemeClr val="tx1">
                    <a:lumMod val="75000"/>
                    <a:lumOff val="25000"/>
                  </a:schemeClr>
                </a:solidFill>
              </a:rPr>
              <a:t>混合</a:t>
            </a:r>
            <a:r>
              <a:rPr lang="zh-CN" altLang="en-US" sz="800" dirty="0" smtClean="0">
                <a:solidFill>
                  <a:schemeClr val="tx1">
                    <a:lumMod val="75000"/>
                    <a:lumOff val="25000"/>
                  </a:schemeClr>
                </a:solidFill>
              </a:rPr>
              <a:t>搜索策略</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语义</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关键词的混合检索</a:t>
            </a:r>
            <a:r>
              <a:rPr lang="zh-CN" altLang="en-US" sz="800" dirty="0" smtClean="0">
                <a:solidFill>
                  <a:schemeClr val="tx1">
                    <a:lumMod val="75000"/>
                    <a:lumOff val="25000"/>
                  </a:schemeClr>
                </a:solidFill>
              </a:rPr>
              <a:t>模式</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针对专业术语</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罕见词的特殊</a:t>
            </a:r>
            <a:r>
              <a:rPr lang="zh-CN" altLang="en-US" sz="800" dirty="0" smtClean="0">
                <a:solidFill>
                  <a:schemeClr val="tx1">
                    <a:lumMod val="75000"/>
                    <a:lumOff val="25000"/>
                  </a:schemeClr>
                </a:solidFill>
              </a:rPr>
              <a:t>处理</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元数据过滤（时间范围、文档类型等</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endParaRPr lang="zh-CN" altLang="en-US" sz="600" dirty="0">
              <a:solidFill>
                <a:schemeClr val="bg1">
                  <a:lumMod val="50000"/>
                </a:schemeClr>
              </a:solidFill>
            </a:endParaRPr>
          </a:p>
        </p:txBody>
      </p:sp>
      <p:sp>
        <p:nvSpPr>
          <p:cNvPr id="43"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八、</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中的性能优化</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46" name="组合 45"/>
          <p:cNvGrpSpPr/>
          <p:nvPr/>
        </p:nvGrpSpPr>
        <p:grpSpPr>
          <a:xfrm>
            <a:off x="416158" y="699542"/>
            <a:ext cx="899592" cy="56017"/>
            <a:chOff x="0" y="2842590"/>
            <a:chExt cx="7054752" cy="89199"/>
          </a:xfrm>
        </p:grpSpPr>
        <p:sp>
          <p:nvSpPr>
            <p:cNvPr id="47" name="矩形 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450969" y="570584"/>
            <a:ext cx="1495922" cy="313932"/>
          </a:xfrm>
          <a:prstGeom prst="rect">
            <a:avLst/>
          </a:prstGeom>
        </p:spPr>
        <p:txBody>
          <a:bodyPr wrap="none">
            <a:spAutoFit/>
          </a:bodyPr>
          <a:lstStyle/>
          <a:p>
            <a:pPr lvl="0">
              <a:lnSpc>
                <a:spcPct val="120000"/>
              </a:lnSpc>
              <a:spcBef>
                <a:spcPts val="300"/>
              </a:spcBef>
            </a:pPr>
            <a:r>
              <a:rPr lang="en-US" altLang="zh-CN" sz="1200" b="1" dirty="0" smtClean="0">
                <a:solidFill>
                  <a:srgbClr val="333333">
                    <a:lumMod val="75000"/>
                    <a:lumOff val="25000"/>
                  </a:srgbClr>
                </a:solidFill>
              </a:rPr>
              <a:t>8.2 </a:t>
            </a:r>
            <a:r>
              <a:rPr lang="zh-CN" altLang="en-US" sz="1200" b="1" dirty="0">
                <a:solidFill>
                  <a:srgbClr val="333333">
                    <a:lumMod val="75000"/>
                    <a:lumOff val="25000"/>
                  </a:srgbClr>
                </a:solidFill>
              </a:rPr>
              <a:t>矢量数据库调优</a:t>
            </a:r>
          </a:p>
        </p:txBody>
      </p:sp>
      <p:sp>
        <p:nvSpPr>
          <p:cNvPr id="10" name="Rectangle 24"/>
          <p:cNvSpPr>
            <a:spLocks noChangeArrowheads="1"/>
          </p:cNvSpPr>
          <p:nvPr/>
        </p:nvSpPr>
        <p:spPr bwMode="auto">
          <a:xfrm>
            <a:off x="3638832" y="1563638"/>
            <a:ext cx="4997240" cy="251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smtClean="0">
                <a:solidFill>
                  <a:schemeClr val="tx1">
                    <a:lumMod val="75000"/>
                    <a:lumOff val="25000"/>
                  </a:schemeClr>
                </a:solidFill>
              </a:rPr>
              <a:t>4</a:t>
            </a:r>
            <a:r>
              <a:rPr lang="en-US" altLang="zh-CN" sz="800" dirty="0">
                <a:solidFill>
                  <a:schemeClr val="tx1">
                    <a:lumMod val="75000"/>
                    <a:lumOff val="25000"/>
                  </a:schemeClr>
                </a:solidFill>
              </a:rPr>
              <a:t>. </a:t>
            </a:r>
            <a:r>
              <a:rPr lang="zh-CN" altLang="en-US" sz="800" dirty="0">
                <a:solidFill>
                  <a:schemeClr val="tx1">
                    <a:lumMod val="75000"/>
                    <a:lumOff val="25000"/>
                  </a:schemeClr>
                </a:solidFill>
              </a:rPr>
              <a:t>索引</a:t>
            </a:r>
            <a:r>
              <a:rPr lang="zh-CN" altLang="en-US" sz="800" dirty="0" smtClean="0">
                <a:solidFill>
                  <a:schemeClr val="tx1">
                    <a:lumMod val="75000"/>
                    <a:lumOff val="25000"/>
                  </a:schemeClr>
                </a:solidFill>
              </a:rPr>
              <a:t>管理</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建立定期维护</a:t>
            </a:r>
            <a:r>
              <a:rPr lang="zh-CN" altLang="en-US" sz="800" dirty="0" smtClean="0">
                <a:solidFill>
                  <a:schemeClr val="tx1">
                    <a:lumMod val="75000"/>
                    <a:lumOff val="25000"/>
                  </a:schemeClr>
                </a:solidFill>
              </a:rPr>
              <a:t>机制</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实现自动归档</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淘汰</a:t>
            </a:r>
            <a:r>
              <a:rPr lang="zh-CN" altLang="en-US" sz="800" dirty="0" smtClean="0">
                <a:solidFill>
                  <a:schemeClr val="tx1">
                    <a:lumMod val="75000"/>
                    <a:lumOff val="25000"/>
                  </a:schemeClr>
                </a:solidFill>
              </a:rPr>
              <a:t>策略</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监控索引膨胀</a:t>
            </a:r>
            <a:r>
              <a:rPr lang="zh-CN" altLang="en-US" sz="800" dirty="0" smtClean="0">
                <a:solidFill>
                  <a:schemeClr val="tx1">
                    <a:lumMod val="75000"/>
                    <a:lumOff val="25000"/>
                  </a:schemeClr>
                </a:solidFill>
              </a:rPr>
              <a:t>情况</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5. </a:t>
            </a:r>
            <a:r>
              <a:rPr lang="zh-CN" altLang="en-US" sz="800" dirty="0">
                <a:solidFill>
                  <a:schemeClr val="tx1">
                    <a:lumMod val="75000"/>
                    <a:lumOff val="25000"/>
                  </a:schemeClr>
                </a:solidFill>
              </a:rPr>
              <a:t>效果</a:t>
            </a:r>
            <a:r>
              <a:rPr lang="zh-CN" altLang="en-US" sz="800" dirty="0" smtClean="0">
                <a:solidFill>
                  <a:schemeClr val="tx1">
                    <a:lumMod val="75000"/>
                    <a:lumOff val="25000"/>
                  </a:schemeClr>
                </a:solidFill>
              </a:rPr>
              <a:t>评估</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建立</a:t>
            </a:r>
            <a:r>
              <a:rPr lang="en-US" altLang="zh-CN" sz="800" dirty="0">
                <a:solidFill>
                  <a:schemeClr val="tx1">
                    <a:lumMod val="75000"/>
                    <a:lumOff val="25000"/>
                  </a:schemeClr>
                </a:solidFill>
              </a:rPr>
              <a:t>A/B</a:t>
            </a:r>
            <a:r>
              <a:rPr lang="zh-CN" altLang="en-US" sz="800" dirty="0">
                <a:solidFill>
                  <a:schemeClr val="tx1">
                    <a:lumMod val="75000"/>
                    <a:lumOff val="25000"/>
                  </a:schemeClr>
                </a:solidFill>
              </a:rPr>
              <a:t>测试</a:t>
            </a:r>
            <a:r>
              <a:rPr lang="zh-CN" altLang="en-US" sz="800" dirty="0" smtClean="0">
                <a:solidFill>
                  <a:schemeClr val="tx1">
                    <a:lumMod val="75000"/>
                    <a:lumOff val="25000"/>
                  </a:schemeClr>
                </a:solidFill>
              </a:rPr>
              <a:t>框架</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追踪</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首结果命中率</a:t>
            </a:r>
            <a:r>
              <a:rPr lang="en-US" altLang="zh-CN" sz="800" dirty="0" smtClean="0">
                <a:solidFill>
                  <a:schemeClr val="tx1">
                    <a:lumMod val="75000"/>
                    <a:lumOff val="25000"/>
                  </a:schemeClr>
                </a:solidFill>
              </a:rPr>
              <a:t>"</a:t>
            </a:r>
            <a:endParaRPr lang="en-US" altLang="zh-CN"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分析</a:t>
            </a:r>
            <a:r>
              <a:rPr lang="en-US" altLang="zh-CN" sz="800" dirty="0">
                <a:solidFill>
                  <a:schemeClr val="tx1">
                    <a:lumMod val="75000"/>
                    <a:lumOff val="25000"/>
                  </a:schemeClr>
                </a:solidFill>
              </a:rPr>
              <a:t>LLM</a:t>
            </a:r>
            <a:r>
              <a:rPr lang="zh-CN" altLang="en-US" sz="800" dirty="0">
                <a:solidFill>
                  <a:schemeClr val="tx1">
                    <a:lumMod val="75000"/>
                    <a:lumOff val="25000"/>
                  </a:schemeClr>
                </a:solidFill>
              </a:rPr>
              <a:t>下游任务</a:t>
            </a:r>
            <a:r>
              <a:rPr lang="zh-CN" altLang="en-US" sz="800" dirty="0" smtClean="0">
                <a:solidFill>
                  <a:schemeClr val="tx1">
                    <a:lumMod val="75000"/>
                    <a:lumOff val="25000"/>
                  </a:schemeClr>
                </a:solidFill>
              </a:rPr>
              <a:t>表现</a:t>
            </a: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通过系统化的向量搜索优化，可以实现</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检索延迟降低</a:t>
            </a:r>
            <a:r>
              <a:rPr lang="en-US" altLang="zh-CN" sz="800" dirty="0">
                <a:solidFill>
                  <a:schemeClr val="tx1">
                    <a:lumMod val="75000"/>
                    <a:lumOff val="25000"/>
                  </a:schemeClr>
                </a:solidFill>
              </a:rPr>
              <a:t>30-50</a:t>
            </a:r>
            <a:r>
              <a:rPr lang="en-US" altLang="zh-CN" sz="800" dirty="0" smtClean="0">
                <a:solidFill>
                  <a:schemeClr val="tx1">
                    <a:lumMod val="75000"/>
                    <a:lumOff val="25000"/>
                  </a:schemeClr>
                </a:solidFill>
              </a:rPr>
              <a:t>%</a:t>
            </a:r>
            <a:endParaRPr lang="en-US" altLang="zh-CN"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首结果相关度提升</a:t>
            </a:r>
            <a:r>
              <a:rPr lang="en-US" altLang="zh-CN" sz="800" dirty="0">
                <a:solidFill>
                  <a:schemeClr val="tx1">
                    <a:lumMod val="75000"/>
                    <a:lumOff val="25000"/>
                  </a:schemeClr>
                </a:solidFill>
              </a:rPr>
              <a:t>40</a:t>
            </a:r>
            <a:r>
              <a:rPr lang="en-US" altLang="zh-CN" sz="800" dirty="0" smtClean="0">
                <a:solidFill>
                  <a:schemeClr val="tx1">
                    <a:lumMod val="75000"/>
                    <a:lumOff val="25000"/>
                  </a:schemeClr>
                </a:solidFill>
              </a:rPr>
              <a:t>%+</a:t>
            </a:r>
            <a:endParaRPr lang="en-US" altLang="zh-CN" sz="800" dirty="0">
              <a:solidFill>
                <a:schemeClr val="tx1">
                  <a:lumMod val="75000"/>
                  <a:lumOff val="25000"/>
                </a:schemeClr>
              </a:solidFill>
            </a:endParaRPr>
          </a:p>
          <a:p>
            <a:pPr>
              <a:lnSpc>
                <a:spcPct val="120000"/>
              </a:lnSpc>
              <a:spcBef>
                <a:spcPts val="300"/>
              </a:spcBef>
            </a:pPr>
            <a:r>
              <a:rPr lang="en-US" altLang="zh-CN" sz="800" dirty="0">
                <a:solidFill>
                  <a:schemeClr val="tx1">
                    <a:lumMod val="75000"/>
                    <a:lumOff val="25000"/>
                  </a:schemeClr>
                </a:solidFill>
              </a:rPr>
              <a:t>- LLM</a:t>
            </a:r>
            <a:r>
              <a:rPr lang="zh-CN" altLang="en-US" sz="800" dirty="0">
                <a:solidFill>
                  <a:schemeClr val="tx1">
                    <a:lumMod val="75000"/>
                    <a:lumOff val="25000"/>
                  </a:schemeClr>
                </a:solidFill>
              </a:rPr>
              <a:t>处理效率提高</a:t>
            </a:r>
            <a:r>
              <a:rPr lang="en-US" altLang="zh-CN" sz="800" dirty="0">
                <a:solidFill>
                  <a:schemeClr val="tx1">
                    <a:lumMod val="75000"/>
                    <a:lumOff val="25000"/>
                  </a:schemeClr>
                </a:solidFill>
              </a:rPr>
              <a:t>25</a:t>
            </a:r>
            <a:r>
              <a:rPr lang="en-US" altLang="zh-CN" sz="800" dirty="0" smtClean="0">
                <a:solidFill>
                  <a:schemeClr val="tx1">
                    <a:lumMod val="75000"/>
                    <a:lumOff val="25000"/>
                  </a:schemeClr>
                </a:solidFill>
              </a:rPr>
              <a:t>%</a:t>
            </a:r>
            <a:endParaRPr lang="en-US" altLang="zh-CN"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这种精细化的检索优化让</a:t>
            </a:r>
            <a:r>
              <a:rPr lang="en-US" altLang="zh-CN" sz="800" dirty="0">
                <a:solidFill>
                  <a:schemeClr val="tx1">
                    <a:lumMod val="75000"/>
                    <a:lumOff val="25000"/>
                  </a:schemeClr>
                </a:solidFill>
              </a:rPr>
              <a:t>LLM</a:t>
            </a:r>
            <a:r>
              <a:rPr lang="zh-CN" altLang="en-US" sz="800" dirty="0">
                <a:solidFill>
                  <a:schemeClr val="tx1">
                    <a:lumMod val="75000"/>
                    <a:lumOff val="25000"/>
                  </a:schemeClr>
                </a:solidFill>
              </a:rPr>
              <a:t>能够聚焦于高价值信息处理，而非数据筛选，从而显著提升整体系统性能。建议建立持续的优化迭代流程，随着数据分布变化定期调整参数。</a:t>
            </a:r>
            <a:endParaRPr lang="zh-CN" altLang="en-US" sz="600" dirty="0">
              <a:solidFill>
                <a:schemeClr val="bg1">
                  <a:lumMod val="50000"/>
                </a:schemeClr>
              </a:solidFill>
            </a:endParaRPr>
          </a:p>
        </p:txBody>
      </p:sp>
    </p:spTree>
    <p:extLst>
      <p:ext uri="{BB962C8B-B14F-4D97-AF65-F5344CB8AC3E}">
        <p14:creationId xmlns:p14="http://schemas.microsoft.com/office/powerpoint/2010/main" val="151961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4"/>
          <p:cNvSpPr>
            <a:spLocks noChangeArrowheads="1"/>
          </p:cNvSpPr>
          <p:nvPr/>
        </p:nvSpPr>
        <p:spPr bwMode="auto">
          <a:xfrm>
            <a:off x="449292" y="1102028"/>
            <a:ext cx="3745720" cy="2293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优化</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与</a:t>
            </a:r>
            <a:r>
              <a:rPr lang="en-US" altLang="zh-CN" sz="800" dirty="0">
                <a:solidFill>
                  <a:schemeClr val="tx1">
                    <a:lumMod val="75000"/>
                    <a:lumOff val="25000"/>
                  </a:schemeClr>
                </a:solidFill>
              </a:rPr>
              <a:t>LLM</a:t>
            </a:r>
            <a:r>
              <a:rPr lang="zh-CN" altLang="en-US" sz="800" dirty="0">
                <a:solidFill>
                  <a:schemeClr val="tx1">
                    <a:lumMod val="75000"/>
                    <a:lumOff val="25000"/>
                  </a:schemeClr>
                </a:solidFill>
              </a:rPr>
              <a:t>交互的关键在于精心设计系统提示词。以下是一套经过验证的提示工程实践方案</a:t>
            </a:r>
            <a:r>
              <a:rPr lang="zh-CN" altLang="en-US" sz="800" dirty="0" smtClean="0">
                <a:solidFill>
                  <a:schemeClr val="tx1">
                    <a:lumMod val="75000"/>
                    <a:lumOff val="25000"/>
                  </a:schemeClr>
                </a:solidFill>
              </a:rPr>
              <a:t>：</a:t>
            </a:r>
            <a:endParaRPr lang="zh-CN" altLang="en-US" sz="800" dirty="0">
              <a:solidFill>
                <a:schemeClr val="tx1">
                  <a:lumMod val="75000"/>
                  <a:lumOff val="25000"/>
                </a:schemeClr>
              </a:solidFill>
            </a:endParaRPr>
          </a:p>
          <a:p>
            <a:pPr>
              <a:lnSpc>
                <a:spcPct val="120000"/>
              </a:lnSpc>
              <a:spcBef>
                <a:spcPts val="300"/>
              </a:spcBef>
            </a:pPr>
            <a:r>
              <a:rPr lang="en-US" altLang="zh-CN" sz="800" dirty="0" smtClean="0">
                <a:solidFill>
                  <a:schemeClr val="tx1">
                    <a:lumMod val="75000"/>
                    <a:lumOff val="25000"/>
                  </a:schemeClr>
                </a:solidFill>
              </a:rPr>
              <a:t>1.</a:t>
            </a:r>
            <a:r>
              <a:rPr lang="zh-CN" altLang="en-US" sz="800" dirty="0" smtClean="0">
                <a:solidFill>
                  <a:schemeClr val="tx1">
                    <a:lumMod val="75000"/>
                    <a:lumOff val="25000"/>
                  </a:schemeClr>
                </a:solidFill>
              </a:rPr>
              <a:t>工具</a:t>
            </a:r>
            <a:r>
              <a:rPr lang="zh-CN" altLang="en-US" sz="800" dirty="0">
                <a:solidFill>
                  <a:schemeClr val="tx1">
                    <a:lumMod val="75000"/>
                    <a:lumOff val="25000"/>
                  </a:schemeClr>
                </a:solidFill>
              </a:rPr>
              <a:t>调用引导策略</a:t>
            </a:r>
          </a:p>
          <a:p>
            <a:pPr>
              <a:lnSpc>
                <a:spcPct val="120000"/>
              </a:lnSpc>
              <a:spcBef>
                <a:spcPts val="300"/>
              </a:spcBef>
            </a:pPr>
            <a:r>
              <a:rPr lang="zh-CN" altLang="en-US" sz="800" dirty="0">
                <a:solidFill>
                  <a:schemeClr val="tx1">
                    <a:lumMod val="75000"/>
                    <a:lumOff val="25000"/>
                  </a:schemeClr>
                </a:solidFill>
              </a:rPr>
              <a:t>建议采用结构化指令范式：</a:t>
            </a:r>
          </a:p>
          <a:p>
            <a:pPr>
              <a:lnSpc>
                <a:spcPct val="120000"/>
              </a:lnSpc>
              <a:spcBef>
                <a:spcPts val="300"/>
              </a:spcBef>
            </a:pPr>
            <a:r>
              <a:rPr lang="en-US" altLang="zh-CN" sz="800" dirty="0">
                <a:solidFill>
                  <a:schemeClr val="tx1">
                    <a:lumMod val="75000"/>
                    <a:lumOff val="25000"/>
                  </a:schemeClr>
                </a:solidFill>
              </a:rPr>
              <a:t>"</a:t>
            </a:r>
            <a:r>
              <a:rPr lang="zh-CN" altLang="en-US" sz="800" dirty="0">
                <a:solidFill>
                  <a:schemeClr val="tx1">
                    <a:lumMod val="75000"/>
                    <a:lumOff val="25000"/>
                  </a:schemeClr>
                </a:solidFill>
              </a:rPr>
              <a:t>当用户查询涉及外部信息时，必须优先调用知识检索工具。回答必须严格基于检索结果，若未找到相关信息，请明确回复</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无法找到相关答案</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a:t>
            </a:r>
            <a:r>
              <a:rPr lang="en-US" altLang="zh-CN" sz="800" dirty="0" smtClean="0">
                <a:solidFill>
                  <a:schemeClr val="tx1">
                    <a:lumMod val="75000"/>
                    <a:lumOff val="25000"/>
                  </a:schemeClr>
                </a:solidFill>
              </a:rPr>
              <a:t>"</a:t>
            </a:r>
            <a:endParaRPr lang="en-US" altLang="zh-CN" sz="800" dirty="0">
              <a:solidFill>
                <a:schemeClr val="tx1">
                  <a:lumMod val="75000"/>
                  <a:lumOff val="25000"/>
                </a:schemeClr>
              </a:solidFill>
            </a:endParaRPr>
          </a:p>
          <a:p>
            <a:pPr>
              <a:lnSpc>
                <a:spcPct val="120000"/>
              </a:lnSpc>
              <a:spcBef>
                <a:spcPts val="300"/>
              </a:spcBef>
            </a:pPr>
            <a:r>
              <a:rPr lang="en-US" altLang="zh-CN" sz="800" dirty="0" smtClean="0">
                <a:solidFill>
                  <a:schemeClr val="tx1">
                    <a:lumMod val="75000"/>
                    <a:lumOff val="25000"/>
                  </a:schemeClr>
                </a:solidFill>
              </a:rPr>
              <a:t>2.</a:t>
            </a:r>
            <a:r>
              <a:rPr lang="zh-CN" altLang="en-US" sz="800" dirty="0" smtClean="0">
                <a:solidFill>
                  <a:schemeClr val="tx1">
                    <a:lumMod val="75000"/>
                    <a:lumOff val="25000"/>
                  </a:schemeClr>
                </a:solidFill>
              </a:rPr>
              <a:t>示例</a:t>
            </a:r>
            <a:r>
              <a:rPr lang="zh-CN" altLang="en-US" sz="800" dirty="0">
                <a:solidFill>
                  <a:schemeClr val="tx1">
                    <a:lumMod val="75000"/>
                    <a:lumOff val="25000"/>
                  </a:schemeClr>
                </a:solidFill>
              </a:rPr>
              <a:t>教学法</a:t>
            </a:r>
          </a:p>
          <a:p>
            <a:pPr>
              <a:lnSpc>
                <a:spcPct val="120000"/>
              </a:lnSpc>
              <a:spcBef>
                <a:spcPts val="300"/>
              </a:spcBef>
            </a:pPr>
            <a:r>
              <a:rPr lang="zh-CN" altLang="en-US" sz="800" dirty="0">
                <a:solidFill>
                  <a:schemeClr val="tx1">
                    <a:lumMod val="75000"/>
                    <a:lumOff val="25000"/>
                  </a:schemeClr>
                </a:solidFill>
              </a:rPr>
              <a:t>通过</a:t>
            </a:r>
            <a:r>
              <a:rPr lang="en-US" altLang="zh-CN" sz="800" dirty="0">
                <a:solidFill>
                  <a:schemeClr val="tx1">
                    <a:lumMod val="75000"/>
                    <a:lumOff val="25000"/>
                  </a:schemeClr>
                </a:solidFill>
              </a:rPr>
              <a:t>few-shot</a:t>
            </a:r>
            <a:r>
              <a:rPr lang="zh-CN" altLang="en-US" sz="800" dirty="0">
                <a:solidFill>
                  <a:schemeClr val="tx1">
                    <a:lumMod val="75000"/>
                    <a:lumOff val="25000"/>
                  </a:schemeClr>
                </a:solidFill>
              </a:rPr>
              <a:t>示例建立行为范式：</a:t>
            </a:r>
          </a:p>
          <a:p>
            <a:pPr>
              <a:lnSpc>
                <a:spcPct val="120000"/>
              </a:lnSpc>
              <a:spcBef>
                <a:spcPts val="300"/>
              </a:spcBef>
            </a:pPr>
            <a:r>
              <a:rPr lang="en-US" altLang="zh-CN" sz="800" dirty="0">
                <a:solidFill>
                  <a:schemeClr val="tx1">
                    <a:lumMod val="75000"/>
                    <a:lumOff val="25000"/>
                  </a:schemeClr>
                </a:solidFill>
              </a:rPr>
              <a:t>[</a:t>
            </a:r>
            <a:r>
              <a:rPr lang="zh-CN" altLang="en-US" sz="800" dirty="0">
                <a:solidFill>
                  <a:schemeClr val="tx1">
                    <a:lumMod val="75000"/>
                    <a:lumOff val="25000"/>
                  </a:schemeClr>
                </a:solidFill>
              </a:rPr>
              <a:t>示例场景</a:t>
            </a:r>
            <a:r>
              <a:rPr lang="en-US" altLang="zh-CN" sz="800" dirty="0">
                <a:solidFill>
                  <a:schemeClr val="tx1">
                    <a:lumMod val="75000"/>
                    <a:lumOff val="25000"/>
                  </a:schemeClr>
                </a:solidFill>
              </a:rPr>
              <a:t>]</a:t>
            </a:r>
          </a:p>
          <a:p>
            <a:pPr>
              <a:lnSpc>
                <a:spcPct val="120000"/>
              </a:lnSpc>
              <a:spcBef>
                <a:spcPts val="300"/>
              </a:spcBef>
            </a:pPr>
            <a:r>
              <a:rPr lang="zh-CN" altLang="en-US" sz="800" dirty="0">
                <a:solidFill>
                  <a:schemeClr val="tx1">
                    <a:lumMod val="75000"/>
                    <a:lumOff val="25000"/>
                  </a:schemeClr>
                </a:solidFill>
              </a:rPr>
              <a:t>用户问：</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如何使用</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方法</a:t>
            </a:r>
            <a:r>
              <a:rPr lang="en-US" altLang="zh-CN" sz="800" dirty="0">
                <a:solidFill>
                  <a:schemeClr val="tx1">
                    <a:lumMod val="75000"/>
                    <a:lumOff val="25000"/>
                  </a:schemeClr>
                </a:solidFill>
              </a:rPr>
              <a:t>X</a:t>
            </a:r>
            <a:r>
              <a:rPr lang="zh-CN" altLang="en-US" sz="800" dirty="0">
                <a:solidFill>
                  <a:schemeClr val="tx1">
                    <a:lumMod val="75000"/>
                    <a:lumOff val="25000"/>
                  </a:schemeClr>
                </a:solidFill>
              </a:rPr>
              <a:t>实现</a:t>
            </a:r>
            <a:r>
              <a:rPr lang="en-US" altLang="zh-CN" sz="800" dirty="0">
                <a:solidFill>
                  <a:schemeClr val="tx1">
                    <a:lumMod val="75000"/>
                    <a:lumOff val="25000"/>
                  </a:schemeClr>
                </a:solidFill>
              </a:rPr>
              <a:t>Y</a:t>
            </a:r>
            <a:r>
              <a:rPr lang="zh-CN" altLang="en-US" sz="800" dirty="0">
                <a:solidFill>
                  <a:schemeClr val="tx1">
                    <a:lumMod val="75000"/>
                    <a:lumOff val="25000"/>
                  </a:schemeClr>
                </a:solidFill>
              </a:rPr>
              <a:t>功能？</a:t>
            </a:r>
            <a:r>
              <a:rPr lang="en-US" altLang="zh-CN" sz="800" dirty="0">
                <a:solidFill>
                  <a:schemeClr val="tx1">
                    <a:lumMod val="75000"/>
                    <a:lumOff val="25000"/>
                  </a:schemeClr>
                </a:solidFill>
              </a:rPr>
              <a:t>"</a:t>
            </a:r>
          </a:p>
          <a:p>
            <a:pPr>
              <a:lnSpc>
                <a:spcPct val="120000"/>
              </a:lnSpc>
              <a:spcBef>
                <a:spcPts val="300"/>
              </a:spcBef>
            </a:pP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思考：</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这个问题需要查询技术文档</a:t>
            </a:r>
            <a:r>
              <a:rPr lang="en-US" altLang="zh-CN" sz="800" dirty="0">
                <a:solidFill>
                  <a:schemeClr val="tx1">
                    <a:lumMod val="75000"/>
                    <a:lumOff val="25000"/>
                  </a:schemeClr>
                </a:solidFill>
              </a:rPr>
              <a:t>"</a:t>
            </a:r>
          </a:p>
          <a:p>
            <a:pPr>
              <a:lnSpc>
                <a:spcPct val="120000"/>
              </a:lnSpc>
              <a:spcBef>
                <a:spcPts val="300"/>
              </a:spcBef>
            </a:pP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执行：</a:t>
            </a:r>
            <a:r>
              <a:rPr lang="en-US" altLang="zh-CN" sz="800" dirty="0">
                <a:solidFill>
                  <a:schemeClr val="tx1">
                    <a:lumMod val="75000"/>
                    <a:lumOff val="25000"/>
                  </a:schemeClr>
                </a:solidFill>
              </a:rPr>
              <a:t>search_docs("API</a:t>
            </a:r>
            <a:r>
              <a:rPr lang="zh-CN" altLang="en-US" sz="800" dirty="0">
                <a:solidFill>
                  <a:schemeClr val="tx1">
                    <a:lumMod val="75000"/>
                    <a:lumOff val="25000"/>
                  </a:schemeClr>
                </a:solidFill>
              </a:rPr>
              <a:t>方法</a:t>
            </a:r>
            <a:r>
              <a:rPr lang="en-US" altLang="zh-CN" sz="800" dirty="0">
                <a:solidFill>
                  <a:schemeClr val="tx1">
                    <a:lumMod val="75000"/>
                    <a:lumOff val="25000"/>
                  </a:schemeClr>
                </a:solidFill>
              </a:rPr>
              <a:t>X </a:t>
            </a:r>
            <a:r>
              <a:rPr lang="zh-CN" altLang="en-US" sz="800" dirty="0">
                <a:solidFill>
                  <a:schemeClr val="tx1">
                    <a:lumMod val="75000"/>
                    <a:lumOff val="25000"/>
                  </a:schemeClr>
                </a:solidFill>
              </a:rPr>
              <a:t>使用示例</a:t>
            </a:r>
            <a:r>
              <a:rPr lang="en-US" altLang="zh-CN" sz="800" dirty="0">
                <a:solidFill>
                  <a:schemeClr val="tx1">
                    <a:lumMod val="75000"/>
                    <a:lumOff val="25000"/>
                  </a:schemeClr>
                </a:solidFill>
              </a:rPr>
              <a:t>")</a:t>
            </a:r>
          </a:p>
          <a:p>
            <a:pPr>
              <a:lnSpc>
                <a:spcPct val="120000"/>
              </a:lnSpc>
              <a:spcBef>
                <a:spcPts val="300"/>
              </a:spcBef>
            </a:pP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回答：</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根据技术文档，</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方法</a:t>
            </a:r>
            <a:r>
              <a:rPr lang="en-US" altLang="zh-CN" sz="800" dirty="0">
                <a:solidFill>
                  <a:schemeClr val="tx1">
                    <a:lumMod val="75000"/>
                    <a:lumOff val="25000"/>
                  </a:schemeClr>
                </a:solidFill>
              </a:rPr>
              <a:t>X</a:t>
            </a:r>
            <a:r>
              <a:rPr lang="zh-CN" altLang="en-US" sz="800" dirty="0">
                <a:solidFill>
                  <a:schemeClr val="tx1">
                    <a:lumMod val="75000"/>
                    <a:lumOff val="25000"/>
                  </a:schemeClr>
                </a:solidFill>
              </a:rPr>
              <a:t>可通过</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实现</a:t>
            </a:r>
            <a:r>
              <a:rPr lang="en-US" altLang="zh-CN" sz="800" dirty="0">
                <a:solidFill>
                  <a:schemeClr val="tx1">
                    <a:lumMod val="75000"/>
                    <a:lumOff val="25000"/>
                  </a:schemeClr>
                </a:solidFill>
              </a:rPr>
              <a:t>Y</a:t>
            </a:r>
            <a:r>
              <a:rPr lang="zh-CN" altLang="en-US" sz="800" dirty="0">
                <a:solidFill>
                  <a:schemeClr val="tx1">
                    <a:lumMod val="75000"/>
                    <a:lumOff val="25000"/>
                  </a:schemeClr>
                </a:solidFill>
              </a:rPr>
              <a:t>功能</a:t>
            </a:r>
            <a:r>
              <a:rPr lang="en-US" altLang="zh-CN" sz="800" dirty="0" smtClean="0">
                <a:solidFill>
                  <a:schemeClr val="tx1">
                    <a:lumMod val="75000"/>
                    <a:lumOff val="25000"/>
                  </a:schemeClr>
                </a:solidFill>
              </a:rPr>
              <a:t>"</a:t>
            </a:r>
            <a:endParaRPr lang="en-US" altLang="zh-CN" sz="800" dirty="0">
              <a:solidFill>
                <a:schemeClr val="tx1">
                  <a:lumMod val="75000"/>
                  <a:lumOff val="25000"/>
                </a:schemeClr>
              </a:solidFill>
            </a:endParaRPr>
          </a:p>
        </p:txBody>
      </p:sp>
      <p:sp>
        <p:nvSpPr>
          <p:cNvPr id="43"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八、</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中的性能优化</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46" name="组合 45"/>
          <p:cNvGrpSpPr/>
          <p:nvPr/>
        </p:nvGrpSpPr>
        <p:grpSpPr>
          <a:xfrm>
            <a:off x="416158" y="699542"/>
            <a:ext cx="899592" cy="56017"/>
            <a:chOff x="0" y="2842590"/>
            <a:chExt cx="7054752" cy="89199"/>
          </a:xfrm>
        </p:grpSpPr>
        <p:sp>
          <p:nvSpPr>
            <p:cNvPr id="47" name="矩形 46"/>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矩形 43"/>
          <p:cNvSpPr/>
          <p:nvPr/>
        </p:nvSpPr>
        <p:spPr>
          <a:xfrm>
            <a:off x="1450969" y="570584"/>
            <a:ext cx="1188146" cy="313932"/>
          </a:xfrm>
          <a:prstGeom prst="rect">
            <a:avLst/>
          </a:prstGeom>
        </p:spPr>
        <p:txBody>
          <a:bodyPr wrap="none">
            <a:spAutoFit/>
          </a:bodyPr>
          <a:lstStyle/>
          <a:p>
            <a:pPr lvl="0">
              <a:lnSpc>
                <a:spcPct val="120000"/>
              </a:lnSpc>
              <a:spcBef>
                <a:spcPts val="300"/>
              </a:spcBef>
            </a:pPr>
            <a:r>
              <a:rPr lang="en-US" altLang="zh-CN" sz="1200" b="1" dirty="0" smtClean="0">
                <a:solidFill>
                  <a:srgbClr val="333333">
                    <a:lumMod val="75000"/>
                    <a:lumOff val="25000"/>
                  </a:srgbClr>
                </a:solidFill>
              </a:rPr>
              <a:t>8.3 </a:t>
            </a:r>
            <a:r>
              <a:rPr lang="zh-CN" altLang="en-US" sz="1200" b="1" dirty="0">
                <a:solidFill>
                  <a:srgbClr val="333333">
                    <a:lumMod val="75000"/>
                    <a:lumOff val="25000"/>
                  </a:srgbClr>
                </a:solidFill>
              </a:rPr>
              <a:t>提示词工程</a:t>
            </a:r>
          </a:p>
        </p:txBody>
      </p:sp>
      <p:sp>
        <p:nvSpPr>
          <p:cNvPr id="10" name="Rectangle 24"/>
          <p:cNvSpPr>
            <a:spLocks noChangeArrowheads="1"/>
          </p:cNvSpPr>
          <p:nvPr/>
        </p:nvSpPr>
        <p:spPr bwMode="auto">
          <a:xfrm>
            <a:off x="4716016" y="1102028"/>
            <a:ext cx="3745720" cy="2556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smtClean="0">
                <a:solidFill>
                  <a:schemeClr val="tx1">
                    <a:lumMod val="75000"/>
                    <a:lumOff val="25000"/>
                  </a:schemeClr>
                </a:solidFill>
              </a:rPr>
              <a:t>3.</a:t>
            </a:r>
            <a:r>
              <a:rPr lang="zh-CN" altLang="en-US" sz="800" dirty="0" smtClean="0">
                <a:solidFill>
                  <a:schemeClr val="tx1">
                    <a:lumMod val="75000"/>
                    <a:lumOff val="25000"/>
                  </a:schemeClr>
                </a:solidFill>
              </a:rPr>
              <a:t>上下文</a:t>
            </a:r>
            <a:r>
              <a:rPr lang="zh-CN" altLang="en-US" sz="800" dirty="0">
                <a:solidFill>
                  <a:schemeClr val="tx1">
                    <a:lumMod val="75000"/>
                    <a:lumOff val="25000"/>
                  </a:schemeClr>
                </a:solidFill>
              </a:rPr>
              <a:t>标记规范</a:t>
            </a:r>
          </a:p>
          <a:p>
            <a:pPr>
              <a:lnSpc>
                <a:spcPct val="120000"/>
              </a:lnSpc>
              <a:spcBef>
                <a:spcPts val="300"/>
              </a:spcBef>
            </a:pPr>
            <a:r>
              <a:rPr lang="zh-CN" altLang="en-US" sz="800" dirty="0">
                <a:solidFill>
                  <a:schemeClr val="tx1">
                    <a:lumMod val="75000"/>
                    <a:lumOff val="25000"/>
                  </a:schemeClr>
                </a:solidFill>
              </a:rPr>
              <a:t>对检索内容采用明确标识：</a:t>
            </a:r>
          </a:p>
          <a:p>
            <a:pPr>
              <a:lnSpc>
                <a:spcPct val="120000"/>
              </a:lnSpc>
              <a:spcBef>
                <a:spcPts val="300"/>
              </a:spcBef>
            </a:pPr>
            <a:r>
              <a:rPr lang="en-US" altLang="zh-CN" sz="800" dirty="0">
                <a:solidFill>
                  <a:schemeClr val="tx1">
                    <a:lumMod val="75000"/>
                    <a:lumOff val="25000"/>
                  </a:schemeClr>
                </a:solidFill>
              </a:rPr>
              <a:t>&lt;&lt;</a:t>
            </a:r>
            <a:r>
              <a:rPr lang="zh-CN" altLang="en-US" sz="800" dirty="0">
                <a:solidFill>
                  <a:schemeClr val="tx1">
                    <a:lumMod val="75000"/>
                    <a:lumOff val="25000"/>
                  </a:schemeClr>
                </a:solidFill>
              </a:rPr>
              <a:t>知识上下文</a:t>
            </a:r>
            <a:r>
              <a:rPr lang="en-US" altLang="zh-CN" sz="800" dirty="0">
                <a:solidFill>
                  <a:schemeClr val="tx1">
                    <a:lumMod val="75000"/>
                    <a:lumOff val="25000"/>
                  </a:schemeClr>
                </a:solidFill>
              </a:rPr>
              <a:t>&gt;&gt;</a:t>
            </a:r>
          </a:p>
          <a:p>
            <a:pPr>
              <a:lnSpc>
                <a:spcPct val="120000"/>
              </a:lnSpc>
              <a:spcBef>
                <a:spcPts val="300"/>
              </a:spcBef>
            </a:pPr>
            <a:r>
              <a:rPr lang="en-US" altLang="zh-CN" sz="800" dirty="0">
                <a:solidFill>
                  <a:schemeClr val="tx1">
                    <a:lumMod val="75000"/>
                    <a:lumOff val="25000"/>
                  </a:schemeClr>
                </a:solidFill>
              </a:rPr>
              <a:t>[</a:t>
            </a:r>
            <a:r>
              <a:rPr lang="zh-CN" altLang="en-US" sz="800" dirty="0">
                <a:solidFill>
                  <a:schemeClr val="tx1">
                    <a:lumMod val="75000"/>
                    <a:lumOff val="25000"/>
                  </a:schemeClr>
                </a:solidFill>
              </a:rPr>
              <a:t>具体内容</a:t>
            </a:r>
            <a:r>
              <a:rPr lang="en-US" altLang="zh-CN" sz="800" dirty="0">
                <a:solidFill>
                  <a:schemeClr val="tx1">
                    <a:lumMod val="75000"/>
                    <a:lumOff val="25000"/>
                  </a:schemeClr>
                </a:solidFill>
              </a:rPr>
              <a:t>]</a:t>
            </a:r>
          </a:p>
          <a:p>
            <a:pPr>
              <a:lnSpc>
                <a:spcPct val="120000"/>
              </a:lnSpc>
              <a:spcBef>
                <a:spcPts val="300"/>
              </a:spcBef>
            </a:pPr>
            <a:r>
              <a:rPr lang="en-US" altLang="zh-CN" sz="800" dirty="0">
                <a:solidFill>
                  <a:schemeClr val="tx1">
                    <a:lumMod val="75000"/>
                    <a:lumOff val="25000"/>
                  </a:schemeClr>
                </a:solidFill>
              </a:rPr>
              <a:t>&lt;&lt;/</a:t>
            </a:r>
            <a:r>
              <a:rPr lang="zh-CN" altLang="en-US" sz="800" dirty="0">
                <a:solidFill>
                  <a:schemeClr val="tx1">
                    <a:lumMod val="75000"/>
                    <a:lumOff val="25000"/>
                  </a:schemeClr>
                </a:solidFill>
              </a:rPr>
              <a:t>知识上下文</a:t>
            </a:r>
            <a:r>
              <a:rPr lang="en-US" altLang="zh-CN" sz="800" dirty="0" smtClean="0">
                <a:solidFill>
                  <a:schemeClr val="tx1">
                    <a:lumMod val="75000"/>
                    <a:lumOff val="25000"/>
                  </a:schemeClr>
                </a:solidFill>
              </a:rPr>
              <a:t>&gt;&gt;</a:t>
            </a:r>
            <a:endParaRPr lang="en-US" altLang="zh-CN" sz="800" dirty="0">
              <a:solidFill>
                <a:schemeClr val="tx1">
                  <a:lumMod val="75000"/>
                  <a:lumOff val="25000"/>
                </a:schemeClr>
              </a:solidFill>
            </a:endParaRPr>
          </a:p>
          <a:p>
            <a:pPr>
              <a:lnSpc>
                <a:spcPct val="120000"/>
              </a:lnSpc>
              <a:spcBef>
                <a:spcPts val="300"/>
              </a:spcBef>
            </a:pPr>
            <a:r>
              <a:rPr lang="en-US" altLang="zh-CN" sz="800" dirty="0" smtClean="0">
                <a:solidFill>
                  <a:schemeClr val="tx1">
                    <a:lumMod val="75000"/>
                    <a:lumOff val="25000"/>
                  </a:schemeClr>
                </a:solidFill>
              </a:rPr>
              <a:t>4.</a:t>
            </a:r>
            <a:r>
              <a:rPr lang="zh-CN" altLang="en-US" sz="800" dirty="0" smtClean="0">
                <a:solidFill>
                  <a:schemeClr val="tx1">
                    <a:lumMod val="75000"/>
                    <a:lumOff val="25000"/>
                  </a:schemeClr>
                </a:solidFill>
              </a:rPr>
              <a:t>思维</a:t>
            </a:r>
            <a:r>
              <a:rPr lang="zh-CN" altLang="en-US" sz="800" dirty="0">
                <a:solidFill>
                  <a:schemeClr val="tx1">
                    <a:lumMod val="75000"/>
                    <a:lumOff val="25000"/>
                  </a:schemeClr>
                </a:solidFill>
              </a:rPr>
              <a:t>链可视化</a:t>
            </a:r>
          </a:p>
          <a:p>
            <a:pPr>
              <a:lnSpc>
                <a:spcPct val="120000"/>
              </a:lnSpc>
              <a:spcBef>
                <a:spcPts val="300"/>
              </a:spcBef>
            </a:pPr>
            <a:r>
              <a:rPr lang="zh-CN" altLang="en-US" sz="800" dirty="0">
                <a:solidFill>
                  <a:schemeClr val="tx1">
                    <a:lumMod val="75000"/>
                    <a:lumOff val="25000"/>
                  </a:schemeClr>
                </a:solidFill>
              </a:rPr>
              <a:t>要求分步输出：</a:t>
            </a:r>
          </a:p>
          <a:p>
            <a:pPr>
              <a:lnSpc>
                <a:spcPct val="120000"/>
              </a:lnSpc>
              <a:spcBef>
                <a:spcPts val="300"/>
              </a:spcBef>
            </a:pPr>
            <a:r>
              <a:rPr lang="en-US" altLang="zh-CN" sz="800" dirty="0">
                <a:solidFill>
                  <a:schemeClr val="tx1">
                    <a:lumMod val="75000"/>
                    <a:lumOff val="25000"/>
                  </a:schemeClr>
                </a:solidFill>
              </a:rPr>
              <a:t>"</a:t>
            </a:r>
            <a:r>
              <a:rPr lang="zh-CN" altLang="en-US" sz="800" dirty="0">
                <a:solidFill>
                  <a:schemeClr val="tx1">
                    <a:lumMod val="75000"/>
                    <a:lumOff val="25000"/>
                  </a:schemeClr>
                </a:solidFill>
              </a:rPr>
              <a:t>请按以下格式响应：</a:t>
            </a: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推理过程：</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详细分析</a:t>
            </a:r>
            <a:r>
              <a:rPr lang="en-US" altLang="zh-CN" sz="800" dirty="0">
                <a:solidFill>
                  <a:schemeClr val="tx1">
                    <a:lumMod val="75000"/>
                    <a:lumOff val="25000"/>
                  </a:schemeClr>
                </a:solidFill>
              </a:rPr>
              <a:t>]</a:t>
            </a: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引用来源：</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相关文档</a:t>
            </a:r>
            <a:r>
              <a:rPr lang="en-US" altLang="zh-CN" sz="800" dirty="0">
                <a:solidFill>
                  <a:schemeClr val="tx1">
                    <a:lumMod val="75000"/>
                    <a:lumOff val="25000"/>
                  </a:schemeClr>
                </a:solidFill>
              </a:rPr>
              <a:t>]</a:t>
            </a:r>
          </a:p>
          <a:p>
            <a:pPr>
              <a:lnSpc>
                <a:spcPct val="120000"/>
              </a:lnSpc>
              <a:spcBef>
                <a:spcPts val="300"/>
              </a:spcBef>
            </a:pPr>
            <a:r>
              <a:rPr lang="en-US" altLang="zh-CN" sz="800" dirty="0">
                <a:solidFill>
                  <a:schemeClr val="tx1">
                    <a:lumMod val="75000"/>
                    <a:lumOff val="25000"/>
                  </a:schemeClr>
                </a:solidFill>
              </a:rPr>
              <a:t>++ </a:t>
            </a:r>
            <a:r>
              <a:rPr lang="zh-CN" altLang="en-US" sz="800" dirty="0">
                <a:solidFill>
                  <a:schemeClr val="tx1">
                    <a:lumMod val="75000"/>
                    <a:lumOff val="25000"/>
                  </a:schemeClr>
                </a:solidFill>
              </a:rPr>
              <a:t>最终答案：</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简洁回复</a:t>
            </a:r>
            <a:r>
              <a:rPr lang="en-US" altLang="zh-CN" sz="800" dirty="0" smtClean="0">
                <a:solidFill>
                  <a:schemeClr val="tx1">
                    <a:lumMod val="75000"/>
                    <a:lumOff val="25000"/>
                  </a:schemeClr>
                </a:solidFill>
              </a:rPr>
              <a:t>]"</a:t>
            </a:r>
            <a:endParaRPr lang="en-US" altLang="zh-CN" sz="800" dirty="0">
              <a:solidFill>
                <a:schemeClr val="tx1">
                  <a:lumMod val="75000"/>
                  <a:lumOff val="25000"/>
                </a:schemeClr>
              </a:solidFill>
            </a:endParaRPr>
          </a:p>
          <a:p>
            <a:pPr>
              <a:lnSpc>
                <a:spcPct val="120000"/>
              </a:lnSpc>
              <a:spcBef>
                <a:spcPts val="300"/>
              </a:spcBef>
            </a:pPr>
            <a:r>
              <a:rPr lang="en-US" altLang="zh-CN" sz="800" dirty="0" smtClean="0">
                <a:solidFill>
                  <a:schemeClr val="tx1">
                    <a:lumMod val="75000"/>
                    <a:lumOff val="25000"/>
                  </a:schemeClr>
                </a:solidFill>
              </a:rPr>
              <a:t>5.</a:t>
            </a:r>
            <a:r>
              <a:rPr lang="zh-CN" altLang="en-US" sz="800" dirty="0" smtClean="0">
                <a:solidFill>
                  <a:schemeClr val="tx1">
                    <a:lumMod val="75000"/>
                    <a:lumOff val="25000"/>
                  </a:schemeClr>
                </a:solidFill>
              </a:rPr>
              <a:t>溯源</a:t>
            </a:r>
            <a:r>
              <a:rPr lang="zh-CN" altLang="en-US" sz="800" dirty="0">
                <a:solidFill>
                  <a:schemeClr val="tx1">
                    <a:lumMod val="75000"/>
                    <a:lumOff val="25000"/>
                  </a:schemeClr>
                </a:solidFill>
              </a:rPr>
              <a:t>机制</a:t>
            </a:r>
          </a:p>
          <a:p>
            <a:pPr>
              <a:lnSpc>
                <a:spcPct val="120000"/>
              </a:lnSpc>
              <a:spcBef>
                <a:spcPts val="300"/>
              </a:spcBef>
            </a:pPr>
            <a:r>
              <a:rPr lang="zh-CN" altLang="en-US" sz="800" dirty="0">
                <a:solidFill>
                  <a:schemeClr val="tx1">
                    <a:lumMod val="75000"/>
                    <a:lumOff val="25000"/>
                  </a:schemeClr>
                </a:solidFill>
              </a:rPr>
              <a:t>强制引用标注：</a:t>
            </a:r>
          </a:p>
          <a:p>
            <a:pPr>
              <a:lnSpc>
                <a:spcPct val="120000"/>
              </a:lnSpc>
              <a:spcBef>
                <a:spcPts val="300"/>
              </a:spcBef>
            </a:pPr>
            <a:r>
              <a:rPr lang="en-US" altLang="zh-CN" sz="800" dirty="0">
                <a:solidFill>
                  <a:schemeClr val="tx1">
                    <a:lumMod val="75000"/>
                    <a:lumOff val="25000"/>
                  </a:schemeClr>
                </a:solidFill>
              </a:rPr>
              <a:t>"</a:t>
            </a:r>
            <a:r>
              <a:rPr lang="zh-CN" altLang="en-US" sz="800" dirty="0">
                <a:solidFill>
                  <a:schemeClr val="tx1">
                    <a:lumMod val="75000"/>
                    <a:lumOff val="25000"/>
                  </a:schemeClr>
                </a:solidFill>
              </a:rPr>
              <a:t>回答中必须包含信息来源标识，格式为</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来源：文档名称</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章节</a:t>
            </a:r>
            <a:r>
              <a:rPr lang="en-US" altLang="zh-CN" sz="800" dirty="0" smtClean="0">
                <a:solidFill>
                  <a:schemeClr val="tx1">
                    <a:lumMod val="75000"/>
                    <a:lumOff val="25000"/>
                  </a:schemeClr>
                </a:solidFill>
              </a:rPr>
              <a:t>]"</a:t>
            </a:r>
            <a:endParaRPr lang="en-US" altLang="zh-CN" sz="800" dirty="0">
              <a:solidFill>
                <a:schemeClr val="tx1">
                  <a:lumMod val="75000"/>
                  <a:lumOff val="25000"/>
                </a:schemeClr>
              </a:solidFill>
            </a:endParaRPr>
          </a:p>
        </p:txBody>
      </p:sp>
      <p:sp>
        <p:nvSpPr>
          <p:cNvPr id="12" name="矩形 11"/>
          <p:cNvSpPr/>
          <p:nvPr/>
        </p:nvSpPr>
        <p:spPr>
          <a:xfrm>
            <a:off x="442426" y="3928571"/>
            <a:ext cx="432048" cy="4321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74475" y="3928571"/>
            <a:ext cx="5547051" cy="432181"/>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24"/>
          <p:cNvSpPr>
            <a:spLocks noChangeArrowheads="1"/>
          </p:cNvSpPr>
          <p:nvPr/>
        </p:nvSpPr>
        <p:spPr bwMode="auto">
          <a:xfrm>
            <a:off x="1027728" y="3975696"/>
            <a:ext cx="5249781"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这些技术不仅能有效降低幻觉风险，还能建立可审计的决策过程，显著提升系统可靠性和透明度。通过结构化提示设计，可以确保</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严格遵循</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工具调用协议，实现精准的知识获取和应用。</a:t>
            </a:r>
            <a:endParaRPr lang="zh-CN" altLang="en-US" sz="600" dirty="0">
              <a:solidFill>
                <a:schemeClr val="bg1">
                  <a:lumMod val="50000"/>
                </a:schemeClr>
              </a:solidFill>
            </a:endParaRPr>
          </a:p>
        </p:txBody>
      </p:sp>
      <p:sp>
        <p:nvSpPr>
          <p:cNvPr id="15" name="Freeform 10"/>
          <p:cNvSpPr>
            <a:spLocks noEditPoints="1"/>
          </p:cNvSpPr>
          <p:nvPr/>
        </p:nvSpPr>
        <p:spPr bwMode="auto">
          <a:xfrm>
            <a:off x="569674" y="4025342"/>
            <a:ext cx="177552" cy="238640"/>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val="3701965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561781" y="1635646"/>
            <a:ext cx="3528392" cy="18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smtClean="0">
                <a:solidFill>
                  <a:schemeClr val="tx1">
                    <a:lumMod val="75000"/>
                    <a:lumOff val="25000"/>
                  </a:schemeClr>
                </a:solidFill>
              </a:rPr>
              <a:t>MCP</a:t>
            </a:r>
            <a:r>
              <a:rPr lang="zh-CN" altLang="en-US" sz="800" dirty="0" smtClean="0">
                <a:solidFill>
                  <a:schemeClr val="tx1">
                    <a:lumMod val="75000"/>
                    <a:lumOff val="25000"/>
                  </a:schemeClr>
                </a:solidFill>
              </a:rPr>
              <a:t>极</a:t>
            </a:r>
            <a:r>
              <a:rPr lang="zh-CN" altLang="en-US" sz="800" dirty="0">
                <a:solidFill>
                  <a:schemeClr val="tx1">
                    <a:lumMod val="75000"/>
                    <a:lumOff val="25000"/>
                  </a:schemeClr>
                </a:solidFill>
              </a:rPr>
              <a:t>有可能发展成为连接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系统与外部数据的行业标准协议。正如</a:t>
            </a:r>
            <a:r>
              <a:rPr lang="en-US" altLang="zh-CN" sz="800" dirty="0">
                <a:solidFill>
                  <a:schemeClr val="tx1">
                    <a:lumMod val="75000"/>
                    <a:lumOff val="25000"/>
                  </a:schemeClr>
                </a:solidFill>
              </a:rPr>
              <a:t>USB</a:t>
            </a:r>
            <a:r>
              <a:rPr lang="zh-CN" altLang="en-US" sz="800" dirty="0">
                <a:solidFill>
                  <a:schemeClr val="tx1">
                    <a:lumMod val="75000"/>
                    <a:lumOff val="25000"/>
                  </a:schemeClr>
                </a:solidFill>
              </a:rPr>
              <a:t>统一了外设接口、</a:t>
            </a:r>
            <a:r>
              <a:rPr lang="en-US" altLang="zh-CN" sz="800" dirty="0">
                <a:solidFill>
                  <a:schemeClr val="tx1">
                    <a:lumMod val="75000"/>
                    <a:lumOff val="25000"/>
                  </a:schemeClr>
                </a:solidFill>
              </a:rPr>
              <a:t>HTTP</a:t>
            </a:r>
            <a:r>
              <a:rPr lang="zh-CN" altLang="en-US" sz="800" dirty="0">
                <a:solidFill>
                  <a:schemeClr val="tx1">
                    <a:lumMod val="75000"/>
                    <a:lumOff val="25000"/>
                  </a:schemeClr>
                </a:solidFill>
              </a:rPr>
              <a:t>成为网络通信基石一样，</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凭借其开放性和模型无关的特性，很可能被主流</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厂商广泛采纳。行业分析师预测，</a:t>
            </a:r>
            <a:r>
              <a:rPr lang="en-US" altLang="zh-CN" sz="800" dirty="0">
                <a:solidFill>
                  <a:schemeClr val="tx1">
                    <a:lumMod val="75000"/>
                    <a:lumOff val="25000"/>
                  </a:schemeClr>
                </a:solidFill>
              </a:rPr>
              <a:t>OpenAI</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Google</a:t>
            </a:r>
            <a:r>
              <a:rPr lang="zh-CN" altLang="en-US" sz="800" dirty="0">
                <a:solidFill>
                  <a:schemeClr val="tx1">
                    <a:lumMod val="75000"/>
                    <a:lumOff val="25000"/>
                  </a:schemeClr>
                </a:solidFill>
              </a:rPr>
              <a:t>、微软等科技巨头或将直接采用</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协议，或开发与之兼容的接口标准，以提升跨平台</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系统的互操作性。</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这一趋势意味着在未来几年内，我们不仅会看到</a:t>
            </a:r>
            <a:r>
              <a:rPr lang="en-US" altLang="zh-CN" sz="800" dirty="0">
                <a:solidFill>
                  <a:schemeClr val="tx1">
                    <a:lumMod val="75000"/>
                    <a:lumOff val="25000"/>
                  </a:schemeClr>
                </a:solidFill>
              </a:rPr>
              <a:t>Anthropic</a:t>
            </a:r>
            <a:r>
              <a:rPr lang="zh-CN" altLang="en-US" sz="800" dirty="0">
                <a:solidFill>
                  <a:schemeClr val="tx1">
                    <a:lumMod val="75000"/>
                    <a:lumOff val="25000"/>
                  </a:schemeClr>
                </a:solidFill>
              </a:rPr>
              <a:t>的</a:t>
            </a:r>
            <a:r>
              <a:rPr lang="en-US" altLang="zh-CN" sz="800" dirty="0">
                <a:solidFill>
                  <a:schemeClr val="tx1">
                    <a:lumMod val="75000"/>
                    <a:lumOff val="25000"/>
                  </a:schemeClr>
                </a:solidFill>
              </a:rPr>
              <a:t>Claude</a:t>
            </a:r>
            <a:r>
              <a:rPr lang="zh-CN" altLang="en-US" sz="800" dirty="0">
                <a:solidFill>
                  <a:schemeClr val="tx1">
                    <a:lumMod val="75000"/>
                    <a:lumOff val="25000"/>
                  </a:schemeClr>
                </a:solidFill>
              </a:rPr>
              <a:t>，还将见证</a:t>
            </a:r>
            <a:r>
              <a:rPr lang="en-US" altLang="zh-CN" sz="800" dirty="0">
                <a:solidFill>
                  <a:schemeClr val="tx1">
                    <a:lumMod val="75000"/>
                    <a:lumOff val="25000"/>
                  </a:schemeClr>
                </a:solidFill>
              </a:rPr>
              <a:t>OpenAI</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Google</a:t>
            </a:r>
            <a:r>
              <a:rPr lang="zh-CN" altLang="en-US" sz="800" dirty="0">
                <a:solidFill>
                  <a:schemeClr val="tx1">
                    <a:lumMod val="75000"/>
                    <a:lumOff val="25000"/>
                  </a:schemeClr>
                </a:solidFill>
              </a:rPr>
              <a:t>等主流</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系统采用统一的</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工具接口</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语言。当前的发展态势已初现端倪：社区构建的</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服务器数量呈爆发式增长（短短数月内就涌现出逾</a:t>
            </a:r>
            <a:r>
              <a:rPr lang="en-US" altLang="zh-CN" sz="800" dirty="0">
                <a:solidFill>
                  <a:schemeClr val="tx1">
                    <a:lumMod val="75000"/>
                    <a:lumOff val="25000"/>
                  </a:schemeClr>
                </a:solidFill>
              </a:rPr>
              <a:t>1000</a:t>
            </a:r>
            <a:r>
              <a:rPr lang="zh-CN" altLang="en-US" sz="800" dirty="0">
                <a:solidFill>
                  <a:schemeClr val="tx1">
                    <a:lumMod val="75000"/>
                    <a:lumOff val="25000"/>
                  </a:schemeClr>
                </a:solidFill>
              </a:rPr>
              <a:t>个连接器），同时各大</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框架对</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的支持也在持续加强。若</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真能确立为行业标准，开发者只需开发一次集成，即可适配所有</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助手</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这将成为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工具生态系统的重大突破。</a:t>
            </a:r>
            <a:endParaRPr lang="en-US" altLang="zh-CN" sz="600" dirty="0">
              <a:solidFill>
                <a:schemeClr val="bg1">
                  <a:lumMod val="50000"/>
                </a:schemeClr>
              </a:solidFill>
            </a:endParaRPr>
          </a:p>
        </p:txBody>
      </p:sp>
      <p:sp>
        <p:nvSpPr>
          <p:cNvPr id="17"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九、</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发展趋势</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18" name="组合 17"/>
          <p:cNvGrpSpPr/>
          <p:nvPr/>
        </p:nvGrpSpPr>
        <p:grpSpPr>
          <a:xfrm>
            <a:off x="416158" y="699542"/>
            <a:ext cx="899592" cy="56017"/>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450969" y="570584"/>
            <a:ext cx="1649811"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9.1 </a:t>
            </a:r>
            <a:r>
              <a:rPr lang="zh-CN" altLang="en-US" sz="1200" b="1" dirty="0">
                <a:solidFill>
                  <a:srgbClr val="333333">
                    <a:lumMod val="75000"/>
                    <a:lumOff val="25000"/>
                  </a:srgbClr>
                </a:solidFill>
              </a:rPr>
              <a:t>标准化和广泛采用</a:t>
            </a:r>
          </a:p>
        </p:txBody>
      </p:sp>
      <p:pic>
        <p:nvPicPr>
          <p:cNvPr id="15362" name="Picture 2" descr="图片"/>
          <p:cNvPicPr>
            <a:picLocks noChangeAspect="1" noChangeArrowheads="1"/>
          </p:cNvPicPr>
          <p:nvPr/>
        </p:nvPicPr>
        <p:blipFill rotWithShape="1">
          <a:blip r:embed="rId2">
            <a:extLst>
              <a:ext uri="{28A0092B-C50C-407E-A947-70E740481C1C}">
                <a14:useLocalDpi xmlns:a14="http://schemas.microsoft.com/office/drawing/2010/main" val="0"/>
              </a:ext>
            </a:extLst>
          </a:blip>
          <a:srcRect l="51976" b="13288"/>
          <a:stretch/>
        </p:blipFill>
        <p:spPr bwMode="auto">
          <a:xfrm>
            <a:off x="4499992" y="1347614"/>
            <a:ext cx="4324583" cy="25202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416158" y="1635646"/>
            <a:ext cx="3384376" cy="21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可以预见，新一代</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服务器与客户端集成将迎来爆发式增长。得益于</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协议的开放性，第三方开发者正在持续为各类服务开发连接器</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从传统企业应用到前沿</a:t>
            </a:r>
            <a:r>
              <a:rPr lang="en-US" altLang="zh-CN" sz="800" dirty="0">
                <a:solidFill>
                  <a:schemeClr val="tx1">
                    <a:lumMod val="75000"/>
                    <a:lumOff val="25000"/>
                  </a:schemeClr>
                </a:solidFill>
              </a:rPr>
              <a:t>Web API</a:t>
            </a:r>
            <a:r>
              <a:rPr lang="zh-CN" altLang="en-US" sz="800" dirty="0">
                <a:solidFill>
                  <a:schemeClr val="tx1">
                    <a:lumMod val="75000"/>
                    <a:lumOff val="25000"/>
                  </a:schemeClr>
                </a:solidFill>
              </a:rPr>
              <a:t>，覆盖范围日益扩大。未来将看到面向物联网设备、专业金融数据、客户服务平台等多样化场景的</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服务器库相继涌现。与此同时，更多</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产品将原生支持</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协议。除</a:t>
            </a:r>
            <a:r>
              <a:rPr lang="en-US" altLang="zh-CN" sz="800" dirty="0">
                <a:solidFill>
                  <a:schemeClr val="tx1">
                    <a:lumMod val="75000"/>
                    <a:lumOff val="25000"/>
                  </a:schemeClr>
                </a:solidFill>
              </a:rPr>
              <a:t>Claude</a:t>
            </a:r>
            <a:r>
              <a:rPr lang="zh-CN" altLang="en-US" sz="800" dirty="0">
                <a:solidFill>
                  <a:schemeClr val="tx1">
                    <a:lumMod val="75000"/>
                    <a:lumOff val="25000"/>
                  </a:schemeClr>
                </a:solidFill>
              </a:rPr>
              <a:t>外，目前已有包括</a:t>
            </a:r>
            <a:r>
              <a:rPr lang="en-US" altLang="zh-CN" sz="800" dirty="0">
                <a:solidFill>
                  <a:schemeClr val="tx1">
                    <a:lumMod val="75000"/>
                    <a:lumOff val="25000"/>
                  </a:schemeClr>
                </a:solidFill>
              </a:rPr>
              <a:t>Cursor</a:t>
            </a:r>
            <a:r>
              <a:rPr lang="zh-CN" altLang="en-US" sz="800" dirty="0">
                <a:solidFill>
                  <a:schemeClr val="tx1">
                    <a:lumMod val="75000"/>
                    <a:lumOff val="25000"/>
                  </a:schemeClr>
                </a:solidFill>
              </a:rPr>
              <a:t>、</a:t>
            </a:r>
            <a:r>
              <a:rPr lang="en-US" altLang="zh-CN" sz="800" dirty="0">
                <a:solidFill>
                  <a:schemeClr val="tx1">
                    <a:lumMod val="75000"/>
                    <a:lumOff val="25000"/>
                  </a:schemeClr>
                </a:solidFill>
              </a:rPr>
              <a:t>Zed</a:t>
            </a:r>
            <a:r>
              <a:rPr lang="zh-CN" altLang="en-US" sz="800" dirty="0">
                <a:solidFill>
                  <a:schemeClr val="tx1">
                    <a:lumMod val="75000"/>
                    <a:lumOff val="25000"/>
                  </a:schemeClr>
                </a:solidFill>
              </a:rPr>
              <a:t>等主流</a:t>
            </a:r>
            <a:r>
              <a:rPr lang="en-US" altLang="zh-CN" sz="800" dirty="0">
                <a:solidFill>
                  <a:schemeClr val="tx1">
                    <a:lumMod val="75000"/>
                    <a:lumOff val="25000"/>
                  </a:schemeClr>
                </a:solidFill>
              </a:rPr>
              <a:t>IDE</a:t>
            </a:r>
            <a:r>
              <a:rPr lang="zh-CN" altLang="en-US" sz="800" dirty="0">
                <a:solidFill>
                  <a:schemeClr val="tx1">
                    <a:lumMod val="75000"/>
                    <a:lumOff val="25000"/>
                  </a:schemeClr>
                </a:solidFill>
              </a:rPr>
              <a:t>以及各类浏览器客户端实现了</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兼容</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en-US" altLang="zh-CN" sz="800" dirty="0" smtClean="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这一发展趋势清晰地勾勒出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的未来图景：工具将实现真正的即插即用。当</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系统需要接入新数据库时，只需调用对应的</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服务器即可快速建立连接。更值得注意的是，围绕</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协议将形成完整的工具生态：包括用于服务器管理的可视化仪表盘、类似应用商店的服务器市场（方便用户检索和安装），以及确保服务器行为合规的测试框架等。这个日益丰富的生态系统将显著降低技术门槛，使得普通用户也能像搭积木一样，通过组合不同的</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连接器来灵活配置</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功能模块。</a:t>
            </a:r>
            <a:endParaRPr lang="en-US" altLang="zh-CN" sz="800" dirty="0">
              <a:solidFill>
                <a:schemeClr val="tx1">
                  <a:lumMod val="75000"/>
                  <a:lumOff val="25000"/>
                </a:schemeClr>
              </a:solidFill>
            </a:endParaRPr>
          </a:p>
        </p:txBody>
      </p:sp>
      <p:sp>
        <p:nvSpPr>
          <p:cNvPr id="17"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九、</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发展趋势</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18" name="组合 17"/>
          <p:cNvGrpSpPr/>
          <p:nvPr/>
        </p:nvGrpSpPr>
        <p:grpSpPr>
          <a:xfrm>
            <a:off x="416158" y="699542"/>
            <a:ext cx="899592" cy="56017"/>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450969" y="570584"/>
            <a:ext cx="2111475"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9.2 </a:t>
            </a:r>
            <a:r>
              <a:rPr lang="zh-CN" altLang="en-US" sz="1200" b="1" dirty="0">
                <a:solidFill>
                  <a:srgbClr val="333333">
                    <a:lumMod val="75000"/>
                    <a:lumOff val="25000"/>
                  </a:srgbClr>
                </a:solidFill>
              </a:rPr>
              <a:t>生态系统增长和工具开发</a:t>
            </a:r>
          </a:p>
        </p:txBody>
      </p:sp>
      <p:pic>
        <p:nvPicPr>
          <p:cNvPr id="2" name="图片 1"/>
          <p:cNvPicPr>
            <a:picLocks noChangeAspect="1"/>
          </p:cNvPicPr>
          <p:nvPr/>
        </p:nvPicPr>
        <p:blipFill>
          <a:blip r:embed="rId2"/>
          <a:stretch>
            <a:fillRect/>
          </a:stretch>
        </p:blipFill>
        <p:spPr>
          <a:xfrm>
            <a:off x="5076056" y="1016059"/>
            <a:ext cx="3310643" cy="3384376"/>
          </a:xfrm>
          <a:prstGeom prst="rect">
            <a:avLst/>
          </a:prstGeom>
        </p:spPr>
      </p:pic>
      <p:sp>
        <p:nvSpPr>
          <p:cNvPr id="3" name="文本框 2"/>
          <p:cNvSpPr txBox="1"/>
          <p:nvPr/>
        </p:nvSpPr>
        <p:spPr>
          <a:xfrm>
            <a:off x="5939289" y="4515966"/>
            <a:ext cx="1584176" cy="215444"/>
          </a:xfrm>
          <a:prstGeom prst="rect">
            <a:avLst/>
          </a:prstGeom>
          <a:noFill/>
        </p:spPr>
        <p:txBody>
          <a:bodyPr wrap="square" rtlCol="0">
            <a:spAutoFit/>
          </a:bodyPr>
          <a:lstStyle/>
          <a:p>
            <a:r>
              <a:rPr lang="en-US" altLang="zh-CN" sz="800" dirty="0">
                <a:solidFill>
                  <a:schemeClr val="tx1">
                    <a:lumMod val="75000"/>
                    <a:lumOff val="25000"/>
                  </a:schemeClr>
                </a:solidFill>
              </a:rPr>
              <a:t>https://github.com/awslabs/mcp</a:t>
            </a:r>
            <a:endParaRPr lang="zh-CN" altLang="en-US" sz="800" dirty="0">
              <a:solidFill>
                <a:schemeClr val="tx1">
                  <a:lumMod val="75000"/>
                  <a:lumOff val="25000"/>
                </a:schemeClr>
              </a:solidFill>
            </a:endParaRPr>
          </a:p>
        </p:txBody>
      </p:sp>
    </p:spTree>
    <p:extLst>
      <p:ext uri="{BB962C8B-B14F-4D97-AF65-F5344CB8AC3E}">
        <p14:creationId xmlns:p14="http://schemas.microsoft.com/office/powerpoint/2010/main" val="3326971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4"/>
          <p:cNvSpPr>
            <a:spLocks noChangeArrowheads="1"/>
          </p:cNvSpPr>
          <p:nvPr/>
        </p:nvSpPr>
        <p:spPr bwMode="auto">
          <a:xfrm>
            <a:off x="528607" y="1532565"/>
            <a:ext cx="2994654" cy="2292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a:solidFill>
                  <a:schemeClr val="tx1">
                    <a:lumMod val="75000"/>
                    <a:lumOff val="25000"/>
                  </a:schemeClr>
                </a:solidFill>
              </a:rPr>
              <a:t>MCP</a:t>
            </a:r>
            <a:r>
              <a:rPr lang="zh-CN" altLang="en-US" sz="800" dirty="0">
                <a:solidFill>
                  <a:schemeClr val="tx1">
                    <a:lumMod val="75000"/>
                    <a:lumOff val="25000"/>
                  </a:schemeClr>
                </a:solidFill>
              </a:rPr>
              <a:t>的发展很可能与其他前沿技术形成协同效应。以</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框架（如</a:t>
            </a:r>
            <a:r>
              <a:rPr lang="en-US" altLang="zh-CN" sz="800" dirty="0">
                <a:solidFill>
                  <a:schemeClr val="tx1">
                    <a:lumMod val="75000"/>
                    <a:lumOff val="25000"/>
                  </a:schemeClr>
                </a:solidFill>
              </a:rPr>
              <a:t>LangChain</a:t>
            </a:r>
            <a:r>
              <a:rPr lang="zh-CN" altLang="en-US" sz="800" dirty="0">
                <a:solidFill>
                  <a:schemeClr val="tx1">
                    <a:lumMod val="75000"/>
                    <a:lumOff val="25000"/>
                  </a:schemeClr>
                </a:solidFill>
              </a:rPr>
              <a:t>等）为例，虽然当前与</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是并行发展的技术路线，但未来很可能实现深度整合</a:t>
            </a:r>
            <a:r>
              <a:rPr lang="en-US" altLang="zh-CN" sz="800" dirty="0">
                <a:solidFill>
                  <a:schemeClr val="tx1">
                    <a:lumMod val="75000"/>
                    <a:lumOff val="25000"/>
                  </a:schemeClr>
                </a:solidFill>
              </a:rPr>
              <a:t>——Agent</a:t>
            </a:r>
            <a:r>
              <a:rPr lang="zh-CN" altLang="en-US" sz="800" dirty="0">
                <a:solidFill>
                  <a:schemeClr val="tx1">
                    <a:lumMod val="75000"/>
                    <a:lumOff val="25000"/>
                  </a:schemeClr>
                </a:solidFill>
              </a:rPr>
              <a:t>编排框架或将采用</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作为标准化的底层工具接口协议。云服务提供商方面，类似</a:t>
            </a:r>
            <a:r>
              <a:rPr lang="en-US" altLang="zh-CN" sz="800" dirty="0">
                <a:solidFill>
                  <a:schemeClr val="tx1">
                    <a:lumMod val="75000"/>
                    <a:lumOff val="25000"/>
                  </a:schemeClr>
                </a:solidFill>
              </a:rPr>
              <a:t>Cloudflare</a:t>
            </a:r>
            <a:r>
              <a:rPr lang="zh-CN" altLang="en-US" sz="800" dirty="0">
                <a:solidFill>
                  <a:schemeClr val="tx1">
                    <a:lumMod val="75000"/>
                    <a:lumOff val="25000"/>
                  </a:schemeClr>
                </a:solidFill>
              </a:rPr>
              <a:t>的实践表明，将</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集成到无服务器架构中具有显著优势，这为各类云</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采用</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标准提供了可行性。更长远来看，可能会出现专为优化</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协议处理而设计的硬件解决方案，如支持</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工具接口的专用芯片，尽管这一愿景的实现仍需时日。</a:t>
            </a: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在合规性方面，</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的边界管控能力使其有望成为符合监管要求的</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系统核心组件。同时，</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的应用场景也将突破传统云端环境：未来可能实现在移动终端、车载系统等边缘设备上，通过本地</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服务器标准化访问传感器等硬件资源。可以预见，未来几年</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将从主流的云端部署逐步扩展到各类</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运行环境，推动形成更加统一、灵活的智能系统生态。</a:t>
            </a:r>
            <a:endParaRPr lang="en-US" altLang="zh-CN" sz="800" dirty="0">
              <a:solidFill>
                <a:schemeClr val="tx1">
                  <a:lumMod val="75000"/>
                  <a:lumOff val="25000"/>
                </a:schemeClr>
              </a:solidFill>
            </a:endParaRPr>
          </a:p>
        </p:txBody>
      </p:sp>
      <p:sp>
        <p:nvSpPr>
          <p:cNvPr id="17"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九、</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发展趋势</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18" name="组合 17"/>
          <p:cNvGrpSpPr/>
          <p:nvPr/>
        </p:nvGrpSpPr>
        <p:grpSpPr>
          <a:xfrm>
            <a:off x="416158" y="699542"/>
            <a:ext cx="899592" cy="56017"/>
            <a:chOff x="0" y="2842590"/>
            <a:chExt cx="7054752" cy="89199"/>
          </a:xfrm>
        </p:grpSpPr>
        <p:sp>
          <p:nvSpPr>
            <p:cNvPr id="19" name="矩形 18"/>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450969" y="570584"/>
            <a:ext cx="2419252"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9.3 </a:t>
            </a:r>
            <a:r>
              <a:rPr lang="zh-CN" altLang="en-US" sz="1200" b="1" dirty="0">
                <a:solidFill>
                  <a:srgbClr val="333333">
                    <a:lumMod val="75000"/>
                    <a:lumOff val="25000"/>
                  </a:srgbClr>
                </a:solidFill>
              </a:rPr>
              <a:t>与其他新兴技术的协作和集成</a:t>
            </a:r>
          </a:p>
        </p:txBody>
      </p:sp>
      <p:pic>
        <p:nvPicPr>
          <p:cNvPr id="2" name="图片 1"/>
          <p:cNvPicPr>
            <a:picLocks noChangeAspect="1"/>
          </p:cNvPicPr>
          <p:nvPr/>
        </p:nvPicPr>
        <p:blipFill rotWithShape="1">
          <a:blip r:embed="rId2"/>
          <a:srcRect t="-1" b="6618"/>
          <a:stretch/>
        </p:blipFill>
        <p:spPr>
          <a:xfrm>
            <a:off x="4355976" y="1532550"/>
            <a:ext cx="4108151" cy="2211093"/>
          </a:xfrm>
          <a:prstGeom prst="rect">
            <a:avLst/>
          </a:prstGeom>
        </p:spPr>
      </p:pic>
    </p:spTree>
    <p:extLst>
      <p:ext uri="{BB962C8B-B14F-4D97-AF65-F5344CB8AC3E}">
        <p14:creationId xmlns:p14="http://schemas.microsoft.com/office/powerpoint/2010/main" val="1350493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4"/>
          <p:cNvSpPr>
            <a:spLocks noChangeArrowheads="1"/>
          </p:cNvSpPr>
          <p:nvPr/>
        </p:nvSpPr>
        <p:spPr bwMode="auto">
          <a:xfrm>
            <a:off x="416158" y="1529008"/>
            <a:ext cx="4947930" cy="1258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模型上下文协议（</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）构建了一个面向复杂</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应用的创新架构体系，其模块化设计、多协议支持特性显著提升了系统的健壮性、可扩展性和灵活性。这种架构设计使</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成为构建企业级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系统的理想选择，能够有效应对多样化业务场景下的技术挑战</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endParaRPr lang="zh-CN" altLang="en-US" sz="800" dirty="0">
              <a:solidFill>
                <a:schemeClr val="tx1">
                  <a:lumMod val="75000"/>
                  <a:lumOff val="25000"/>
                </a:schemeClr>
              </a:solidFill>
            </a:endParaRPr>
          </a:p>
          <a:p>
            <a:pPr>
              <a:lnSpc>
                <a:spcPct val="120000"/>
              </a:lnSpc>
              <a:spcBef>
                <a:spcPts val="300"/>
              </a:spcBef>
            </a:pPr>
            <a:r>
              <a:rPr lang="zh-CN" altLang="en-US" sz="800" dirty="0">
                <a:solidFill>
                  <a:schemeClr val="tx1">
                    <a:lumMod val="75000"/>
                    <a:lumOff val="25000"/>
                  </a:schemeClr>
                </a:solidFill>
              </a:rPr>
              <a:t>当前，</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正在重塑</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系统集成范式。通过建立标准化、安全可靠的通用接口，</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成功弥合了</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系统与传统计算环境间的鸿沟。随着技术演进，</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生态系统将持续完善：更丰富的服务器库、更广泛的平台支持以及性能优化将推动其成为智能系统的核心基础设施。前瞻性地布局</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技术将帮助开发者获得显著竞争优势。在</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即工具</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的新时代，</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有望扮演类似网络协议的关键角色，为 </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的普适化应用奠定基础。</a:t>
            </a:r>
            <a:endParaRPr lang="en-US" altLang="zh-CN" sz="600" dirty="0">
              <a:solidFill>
                <a:schemeClr val="bg1">
                  <a:lumMod val="50000"/>
                </a:schemeClr>
              </a:solidFill>
            </a:endParaRPr>
          </a:p>
        </p:txBody>
      </p:sp>
      <p:sp>
        <p:nvSpPr>
          <p:cNvPr id="14" name="Rectangle 24"/>
          <p:cNvSpPr>
            <a:spLocks noChangeArrowheads="1"/>
          </p:cNvSpPr>
          <p:nvPr/>
        </p:nvSpPr>
        <p:spPr bwMode="auto">
          <a:xfrm>
            <a:off x="416158" y="3088906"/>
            <a:ext cx="4947930" cy="1566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500"/>
              </a:spcBef>
            </a:pPr>
            <a:r>
              <a:rPr lang="zh-CN" altLang="en-US" sz="800" smtClean="0">
                <a:solidFill>
                  <a:schemeClr val="bg1">
                    <a:lumMod val="50000"/>
                  </a:schemeClr>
                </a:solidFill>
              </a:rPr>
              <a:t>参考资料</a:t>
            </a:r>
            <a:r>
              <a:rPr lang="en-US" altLang="zh-CN" sz="800" dirty="0">
                <a:solidFill>
                  <a:schemeClr val="bg1">
                    <a:lumMod val="50000"/>
                  </a:schemeClr>
                </a:solidFill>
              </a:rPr>
              <a:t>:</a:t>
            </a:r>
          </a:p>
          <a:p>
            <a:pPr marL="171450" indent="-171450">
              <a:lnSpc>
                <a:spcPct val="120000"/>
              </a:lnSpc>
              <a:spcBef>
                <a:spcPts val="500"/>
              </a:spcBef>
              <a:buFont typeface="Wingdings" panose="05000000000000000000" pitchFamily="2" charset="2"/>
              <a:buChar char="Ø"/>
            </a:pPr>
            <a:r>
              <a:rPr lang="en-US" altLang="zh-CN" sz="800" dirty="0">
                <a:solidFill>
                  <a:schemeClr val="bg1">
                    <a:lumMod val="50000"/>
                  </a:schemeClr>
                </a:solidFill>
              </a:rPr>
              <a:t>https://</a:t>
            </a:r>
            <a:r>
              <a:rPr lang="en-US" altLang="zh-CN" sz="800" dirty="0" smtClean="0">
                <a:solidFill>
                  <a:schemeClr val="bg1">
                    <a:lumMod val="50000"/>
                  </a:schemeClr>
                </a:solidFill>
              </a:rPr>
              <a:t>modelcontextprotocol.io/docs</a:t>
            </a:r>
            <a:endParaRPr lang="en-US" altLang="zh-CN" sz="800" dirty="0">
              <a:solidFill>
                <a:schemeClr val="bg1">
                  <a:lumMod val="50000"/>
                </a:schemeClr>
              </a:solidFill>
            </a:endParaRPr>
          </a:p>
          <a:p>
            <a:pPr marL="171450" indent="-171450">
              <a:lnSpc>
                <a:spcPct val="120000"/>
              </a:lnSpc>
              <a:spcBef>
                <a:spcPts val="500"/>
              </a:spcBef>
              <a:buFont typeface="Wingdings" panose="05000000000000000000" pitchFamily="2" charset="2"/>
              <a:buChar char="Ø"/>
            </a:pPr>
            <a:r>
              <a:rPr lang="en-US" altLang="zh-CN" sz="800" dirty="0">
                <a:solidFill>
                  <a:schemeClr val="bg1">
                    <a:lumMod val="50000"/>
                  </a:schemeClr>
                </a:solidFill>
              </a:rPr>
              <a:t>https://</a:t>
            </a:r>
            <a:r>
              <a:rPr lang="en-US" altLang="zh-CN" sz="800" dirty="0" smtClean="0">
                <a:solidFill>
                  <a:schemeClr val="bg1">
                    <a:lumMod val="50000"/>
                  </a:schemeClr>
                </a:solidFill>
              </a:rPr>
              <a:t>www.theverge.com/2024/11/25/24305774/anthropic-model-context-protocol</a:t>
            </a:r>
            <a:endParaRPr lang="en-US" altLang="zh-CN" sz="800" dirty="0">
              <a:solidFill>
                <a:schemeClr val="bg1">
                  <a:lumMod val="50000"/>
                </a:schemeClr>
              </a:solidFill>
            </a:endParaRPr>
          </a:p>
          <a:p>
            <a:pPr marL="171450" indent="-171450">
              <a:lnSpc>
                <a:spcPct val="120000"/>
              </a:lnSpc>
              <a:spcBef>
                <a:spcPts val="500"/>
              </a:spcBef>
              <a:buFont typeface="Wingdings" panose="05000000000000000000" pitchFamily="2" charset="2"/>
              <a:buChar char="Ø"/>
            </a:pPr>
            <a:r>
              <a:rPr lang="en-US" altLang="zh-CN" sz="800" dirty="0">
                <a:solidFill>
                  <a:schemeClr val="bg1">
                    <a:lumMod val="50000"/>
                  </a:schemeClr>
                </a:solidFill>
              </a:rPr>
              <a:t>https://</a:t>
            </a:r>
            <a:r>
              <a:rPr lang="en-US" altLang="zh-CN" sz="800" dirty="0" smtClean="0">
                <a:solidFill>
                  <a:schemeClr val="bg1">
                    <a:lumMod val="50000"/>
                  </a:schemeClr>
                </a:solidFill>
              </a:rPr>
              <a:t>www.reddit.com/r/LLMs/comments/1j739t6/solved_5_common_mcp_server_issues_that_were</a:t>
            </a:r>
            <a:endParaRPr lang="en-US" altLang="zh-CN" sz="800" dirty="0">
              <a:solidFill>
                <a:schemeClr val="bg1">
                  <a:lumMod val="50000"/>
                </a:schemeClr>
              </a:solidFill>
            </a:endParaRPr>
          </a:p>
          <a:p>
            <a:pPr marL="171450" indent="-171450">
              <a:lnSpc>
                <a:spcPct val="120000"/>
              </a:lnSpc>
              <a:spcBef>
                <a:spcPts val="500"/>
              </a:spcBef>
              <a:buFont typeface="Wingdings" panose="05000000000000000000" pitchFamily="2" charset="2"/>
              <a:buChar char="Ø"/>
            </a:pPr>
            <a:r>
              <a:rPr lang="en-US" altLang="zh-CN" sz="800" dirty="0">
                <a:solidFill>
                  <a:schemeClr val="bg1">
                    <a:lumMod val="50000"/>
                  </a:schemeClr>
                </a:solidFill>
              </a:rPr>
              <a:t>https://</a:t>
            </a:r>
            <a:r>
              <a:rPr lang="en-US" altLang="zh-CN" sz="800" dirty="0" smtClean="0">
                <a:solidFill>
                  <a:schemeClr val="bg1">
                    <a:lumMod val="50000"/>
                  </a:schemeClr>
                </a:solidFill>
              </a:rPr>
              <a:t>composio.dev/blog/mcp-server-step-by-step-guide-to-building-from-scrtch</a:t>
            </a:r>
            <a:endParaRPr lang="en-US" altLang="zh-CN" sz="800" dirty="0">
              <a:solidFill>
                <a:schemeClr val="bg1">
                  <a:lumMod val="50000"/>
                </a:schemeClr>
              </a:solidFill>
            </a:endParaRPr>
          </a:p>
          <a:p>
            <a:pPr marL="171450" indent="-171450">
              <a:lnSpc>
                <a:spcPct val="120000"/>
              </a:lnSpc>
              <a:spcBef>
                <a:spcPts val="500"/>
              </a:spcBef>
              <a:buFont typeface="Wingdings" panose="05000000000000000000" pitchFamily="2" charset="2"/>
              <a:buChar char="Ø"/>
            </a:pPr>
            <a:r>
              <a:rPr lang="en-US" altLang="zh-CN" sz="800" dirty="0">
                <a:solidFill>
                  <a:schemeClr val="bg1">
                    <a:lumMod val="50000"/>
                  </a:schemeClr>
                </a:solidFill>
              </a:rPr>
              <a:t>https://</a:t>
            </a:r>
            <a:r>
              <a:rPr lang="en-US" altLang="zh-CN" sz="800" dirty="0" smtClean="0">
                <a:solidFill>
                  <a:schemeClr val="bg1">
                    <a:lumMod val="50000"/>
                  </a:schemeClr>
                </a:solidFill>
              </a:rPr>
              <a:t>cline.bot/blog/mcp-servers-explained-what-they-are-how-they-work-and-why-cline-is-revolutionizing-ai-tools</a:t>
            </a:r>
            <a:endParaRPr lang="en-US" altLang="zh-CN" sz="800" dirty="0">
              <a:solidFill>
                <a:schemeClr val="bg1">
                  <a:lumMod val="50000"/>
                </a:schemeClr>
              </a:solidFill>
            </a:endParaRPr>
          </a:p>
          <a:p>
            <a:pPr marL="171450" indent="-171450">
              <a:lnSpc>
                <a:spcPct val="120000"/>
              </a:lnSpc>
              <a:spcBef>
                <a:spcPts val="500"/>
              </a:spcBef>
              <a:buFont typeface="Wingdings" panose="05000000000000000000" pitchFamily="2" charset="2"/>
              <a:buChar char="Ø"/>
            </a:pPr>
            <a:r>
              <a:rPr lang="en-US" altLang="zh-CN" sz="800" dirty="0">
                <a:solidFill>
                  <a:schemeClr val="bg1">
                    <a:lumMod val="50000"/>
                  </a:schemeClr>
                </a:solidFill>
              </a:rPr>
              <a:t>https://blog.treblle.com/model-context-protocol-guide/</a:t>
            </a:r>
            <a:endParaRPr lang="en-US" altLang="zh-CN" sz="800" dirty="0">
              <a:solidFill>
                <a:schemeClr val="bg1">
                  <a:lumMod val="50000"/>
                </a:schemeClr>
              </a:solidFill>
            </a:endParaRPr>
          </a:p>
        </p:txBody>
      </p:sp>
      <p:sp>
        <p:nvSpPr>
          <p:cNvPr id="17"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十、结论</a:t>
            </a:r>
            <a:endParaRPr lang="zh-CN" altLang="en-US" sz="2000" b="1" dirty="0">
              <a:ln w="6350">
                <a:noFill/>
              </a:ln>
              <a:solidFill>
                <a:schemeClr val="bg1">
                  <a:lumMod val="50000"/>
                </a:schemeClr>
              </a:solidFill>
              <a:latin typeface="Impact" pitchFamily="34" charset="0"/>
              <a:ea typeface="微软雅黑" pitchFamily="34" charset="-122"/>
            </a:endParaRPr>
          </a:p>
        </p:txBody>
      </p:sp>
      <p:grpSp>
        <p:nvGrpSpPr>
          <p:cNvPr id="21" name="组合 20"/>
          <p:cNvGrpSpPr/>
          <p:nvPr/>
        </p:nvGrpSpPr>
        <p:grpSpPr>
          <a:xfrm>
            <a:off x="416158" y="699542"/>
            <a:ext cx="899592" cy="56017"/>
            <a:chOff x="0" y="2842590"/>
            <a:chExt cx="7054752" cy="89199"/>
          </a:xfrm>
        </p:grpSpPr>
        <p:sp>
          <p:nvSpPr>
            <p:cNvPr id="22" name="矩形 21"/>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Group 19"/>
          <p:cNvGrpSpPr/>
          <p:nvPr/>
        </p:nvGrpSpPr>
        <p:grpSpPr bwMode="auto">
          <a:xfrm>
            <a:off x="6444208" y="1779662"/>
            <a:ext cx="1512168" cy="2205233"/>
            <a:chOff x="0" y="0"/>
            <a:chExt cx="1335" cy="1947"/>
          </a:xfrm>
        </p:grpSpPr>
        <p:sp>
          <p:nvSpPr>
            <p:cNvPr id="26" name="Freeform 20"/>
            <p:cNvSpPr>
              <a:spLocks noEditPoints="1"/>
            </p:cNvSpPr>
            <p:nvPr/>
          </p:nvSpPr>
          <p:spPr bwMode="auto">
            <a:xfrm>
              <a:off x="0" y="0"/>
              <a:ext cx="1335" cy="1609"/>
            </a:xfrm>
            <a:custGeom>
              <a:avLst/>
              <a:gdLst>
                <a:gd name="T0" fmla="*/ 282 w 565"/>
                <a:gd name="T1" fmla="*/ 0 h 681"/>
                <a:gd name="T2" fmla="*/ 0 w 565"/>
                <a:gd name="T3" fmla="*/ 283 h 681"/>
                <a:gd name="T4" fmla="*/ 72 w 565"/>
                <a:gd name="T5" fmla="*/ 472 h 681"/>
                <a:gd name="T6" fmla="*/ 72 w 565"/>
                <a:gd name="T7" fmla="*/ 472 h 681"/>
                <a:gd name="T8" fmla="*/ 73 w 565"/>
                <a:gd name="T9" fmla="*/ 473 h 681"/>
                <a:gd name="T10" fmla="*/ 85 w 565"/>
                <a:gd name="T11" fmla="*/ 486 h 681"/>
                <a:gd name="T12" fmla="*/ 151 w 565"/>
                <a:gd name="T13" fmla="*/ 568 h 681"/>
                <a:gd name="T14" fmla="*/ 232 w 565"/>
                <a:gd name="T15" fmla="*/ 681 h 681"/>
                <a:gd name="T16" fmla="*/ 275 w 565"/>
                <a:gd name="T17" fmla="*/ 681 h 681"/>
                <a:gd name="T18" fmla="*/ 289 w 565"/>
                <a:gd name="T19" fmla="*/ 681 h 681"/>
                <a:gd name="T20" fmla="*/ 332 w 565"/>
                <a:gd name="T21" fmla="*/ 681 h 681"/>
                <a:gd name="T22" fmla="*/ 414 w 565"/>
                <a:gd name="T23" fmla="*/ 568 h 681"/>
                <a:gd name="T24" fmla="*/ 477 w 565"/>
                <a:gd name="T25" fmla="*/ 488 h 681"/>
                <a:gd name="T26" fmla="*/ 565 w 565"/>
                <a:gd name="T27" fmla="*/ 283 h 681"/>
                <a:gd name="T28" fmla="*/ 282 w 565"/>
                <a:gd name="T29" fmla="*/ 0 h 681"/>
                <a:gd name="T30" fmla="*/ 388 w 565"/>
                <a:gd name="T31" fmla="*/ 410 h 681"/>
                <a:gd name="T32" fmla="*/ 354 w 565"/>
                <a:gd name="T33" fmla="*/ 455 h 681"/>
                <a:gd name="T34" fmla="*/ 309 w 565"/>
                <a:gd name="T35" fmla="*/ 520 h 681"/>
                <a:gd name="T36" fmla="*/ 286 w 565"/>
                <a:gd name="T37" fmla="*/ 520 h 681"/>
                <a:gd name="T38" fmla="*/ 279 w 565"/>
                <a:gd name="T39" fmla="*/ 520 h 681"/>
                <a:gd name="T40" fmla="*/ 255 w 565"/>
                <a:gd name="T41" fmla="*/ 520 h 681"/>
                <a:gd name="T42" fmla="*/ 211 w 565"/>
                <a:gd name="T43" fmla="*/ 455 h 681"/>
                <a:gd name="T44" fmla="*/ 176 w 565"/>
                <a:gd name="T45" fmla="*/ 408 h 681"/>
                <a:gd name="T46" fmla="*/ 169 w 565"/>
                <a:gd name="T47" fmla="*/ 401 h 681"/>
                <a:gd name="T48" fmla="*/ 168 w 565"/>
                <a:gd name="T49" fmla="*/ 400 h 681"/>
                <a:gd name="T50" fmla="*/ 168 w 565"/>
                <a:gd name="T51" fmla="*/ 400 h 681"/>
                <a:gd name="T52" fmla="*/ 129 w 565"/>
                <a:gd name="T53" fmla="*/ 292 h 681"/>
                <a:gd name="T54" fmla="*/ 282 w 565"/>
                <a:gd name="T55" fmla="*/ 129 h 681"/>
                <a:gd name="T56" fmla="*/ 436 w 565"/>
                <a:gd name="T57" fmla="*/ 292 h 681"/>
                <a:gd name="T58" fmla="*/ 388 w 565"/>
                <a:gd name="T59" fmla="*/ 410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5" h="681">
                  <a:moveTo>
                    <a:pt x="282" y="0"/>
                  </a:moveTo>
                  <a:cubicBezTo>
                    <a:pt x="126" y="0"/>
                    <a:pt x="0" y="127"/>
                    <a:pt x="0" y="283"/>
                  </a:cubicBezTo>
                  <a:cubicBezTo>
                    <a:pt x="0" y="356"/>
                    <a:pt x="27" y="422"/>
                    <a:pt x="72" y="472"/>
                  </a:cubicBezTo>
                  <a:cubicBezTo>
                    <a:pt x="72" y="472"/>
                    <a:pt x="72" y="472"/>
                    <a:pt x="72" y="472"/>
                  </a:cubicBezTo>
                  <a:cubicBezTo>
                    <a:pt x="72" y="472"/>
                    <a:pt x="72" y="473"/>
                    <a:pt x="73" y="473"/>
                  </a:cubicBezTo>
                  <a:cubicBezTo>
                    <a:pt x="77" y="478"/>
                    <a:pt x="81" y="482"/>
                    <a:pt x="85" y="486"/>
                  </a:cubicBezTo>
                  <a:cubicBezTo>
                    <a:pt x="102" y="504"/>
                    <a:pt x="131" y="536"/>
                    <a:pt x="151" y="568"/>
                  </a:cubicBezTo>
                  <a:cubicBezTo>
                    <a:pt x="180" y="615"/>
                    <a:pt x="165" y="681"/>
                    <a:pt x="232" y="681"/>
                  </a:cubicBezTo>
                  <a:cubicBezTo>
                    <a:pt x="275" y="681"/>
                    <a:pt x="275" y="681"/>
                    <a:pt x="275" y="681"/>
                  </a:cubicBezTo>
                  <a:cubicBezTo>
                    <a:pt x="289" y="681"/>
                    <a:pt x="289" y="681"/>
                    <a:pt x="289" y="681"/>
                  </a:cubicBezTo>
                  <a:cubicBezTo>
                    <a:pt x="332" y="681"/>
                    <a:pt x="332" y="681"/>
                    <a:pt x="332" y="681"/>
                  </a:cubicBezTo>
                  <a:cubicBezTo>
                    <a:pt x="399" y="681"/>
                    <a:pt x="385" y="615"/>
                    <a:pt x="414" y="568"/>
                  </a:cubicBezTo>
                  <a:cubicBezTo>
                    <a:pt x="433" y="538"/>
                    <a:pt x="460" y="507"/>
                    <a:pt x="477" y="488"/>
                  </a:cubicBezTo>
                  <a:cubicBezTo>
                    <a:pt x="531" y="437"/>
                    <a:pt x="565" y="364"/>
                    <a:pt x="565" y="283"/>
                  </a:cubicBezTo>
                  <a:cubicBezTo>
                    <a:pt x="565" y="127"/>
                    <a:pt x="439" y="0"/>
                    <a:pt x="282" y="0"/>
                  </a:cubicBezTo>
                  <a:close/>
                  <a:moveTo>
                    <a:pt x="388" y="410"/>
                  </a:moveTo>
                  <a:cubicBezTo>
                    <a:pt x="379" y="420"/>
                    <a:pt x="364" y="438"/>
                    <a:pt x="354" y="455"/>
                  </a:cubicBezTo>
                  <a:cubicBezTo>
                    <a:pt x="338" y="482"/>
                    <a:pt x="346" y="520"/>
                    <a:pt x="309" y="520"/>
                  </a:cubicBezTo>
                  <a:cubicBezTo>
                    <a:pt x="286" y="520"/>
                    <a:pt x="286" y="520"/>
                    <a:pt x="286" y="520"/>
                  </a:cubicBezTo>
                  <a:cubicBezTo>
                    <a:pt x="279" y="520"/>
                    <a:pt x="279" y="520"/>
                    <a:pt x="279" y="520"/>
                  </a:cubicBezTo>
                  <a:cubicBezTo>
                    <a:pt x="255" y="520"/>
                    <a:pt x="255" y="520"/>
                    <a:pt x="255" y="520"/>
                  </a:cubicBezTo>
                  <a:cubicBezTo>
                    <a:pt x="219" y="520"/>
                    <a:pt x="227" y="482"/>
                    <a:pt x="211" y="455"/>
                  </a:cubicBezTo>
                  <a:cubicBezTo>
                    <a:pt x="201" y="437"/>
                    <a:pt x="185" y="419"/>
                    <a:pt x="176" y="408"/>
                  </a:cubicBezTo>
                  <a:cubicBezTo>
                    <a:pt x="173" y="406"/>
                    <a:pt x="171" y="403"/>
                    <a:pt x="169" y="401"/>
                  </a:cubicBezTo>
                  <a:cubicBezTo>
                    <a:pt x="169" y="401"/>
                    <a:pt x="168" y="400"/>
                    <a:pt x="168" y="400"/>
                  </a:cubicBezTo>
                  <a:cubicBezTo>
                    <a:pt x="168" y="400"/>
                    <a:pt x="168" y="400"/>
                    <a:pt x="168" y="400"/>
                  </a:cubicBezTo>
                  <a:cubicBezTo>
                    <a:pt x="144" y="371"/>
                    <a:pt x="129" y="333"/>
                    <a:pt x="129" y="292"/>
                  </a:cubicBezTo>
                  <a:cubicBezTo>
                    <a:pt x="129" y="202"/>
                    <a:pt x="198" y="129"/>
                    <a:pt x="282" y="129"/>
                  </a:cubicBezTo>
                  <a:cubicBezTo>
                    <a:pt x="367" y="129"/>
                    <a:pt x="436" y="202"/>
                    <a:pt x="436" y="292"/>
                  </a:cubicBezTo>
                  <a:cubicBezTo>
                    <a:pt x="436" y="338"/>
                    <a:pt x="417" y="380"/>
                    <a:pt x="388" y="410"/>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accent1"/>
                </a:solidFill>
              </a:endParaRPr>
            </a:p>
          </p:txBody>
        </p:sp>
        <p:sp>
          <p:nvSpPr>
            <p:cNvPr id="27" name="Freeform 21"/>
            <p:cNvSpPr/>
            <p:nvPr/>
          </p:nvSpPr>
          <p:spPr bwMode="auto">
            <a:xfrm>
              <a:off x="442" y="1621"/>
              <a:ext cx="449" cy="108"/>
            </a:xfrm>
            <a:custGeom>
              <a:avLst/>
              <a:gdLst>
                <a:gd name="T0" fmla="*/ 168 w 190"/>
                <a:gd name="T1" fmla="*/ 0 h 46"/>
                <a:gd name="T2" fmla="*/ 20 w 190"/>
                <a:gd name="T3" fmla="*/ 0 h 46"/>
                <a:gd name="T4" fmla="*/ 0 w 190"/>
                <a:gd name="T5" fmla="*/ 23 h 46"/>
                <a:gd name="T6" fmla="*/ 0 w 190"/>
                <a:gd name="T7" fmla="*/ 24 h 46"/>
                <a:gd name="T8" fmla="*/ 20 w 190"/>
                <a:gd name="T9" fmla="*/ 46 h 46"/>
                <a:gd name="T10" fmla="*/ 168 w 190"/>
                <a:gd name="T11" fmla="*/ 46 h 46"/>
                <a:gd name="T12" fmla="*/ 190 w 190"/>
                <a:gd name="T13" fmla="*/ 24 h 46"/>
                <a:gd name="T14" fmla="*/ 190 w 190"/>
                <a:gd name="T15" fmla="*/ 23 h 46"/>
                <a:gd name="T16" fmla="*/ 168 w 190"/>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46">
                  <a:moveTo>
                    <a:pt x="168" y="0"/>
                  </a:moveTo>
                  <a:cubicBezTo>
                    <a:pt x="20" y="0"/>
                    <a:pt x="20" y="0"/>
                    <a:pt x="20" y="0"/>
                  </a:cubicBezTo>
                  <a:cubicBezTo>
                    <a:pt x="9" y="0"/>
                    <a:pt x="0" y="12"/>
                    <a:pt x="0" y="23"/>
                  </a:cubicBezTo>
                  <a:cubicBezTo>
                    <a:pt x="0" y="24"/>
                    <a:pt x="0" y="24"/>
                    <a:pt x="0" y="24"/>
                  </a:cubicBezTo>
                  <a:cubicBezTo>
                    <a:pt x="0" y="35"/>
                    <a:pt x="9" y="46"/>
                    <a:pt x="20" y="46"/>
                  </a:cubicBezTo>
                  <a:cubicBezTo>
                    <a:pt x="168" y="46"/>
                    <a:pt x="168" y="46"/>
                    <a:pt x="168" y="46"/>
                  </a:cubicBezTo>
                  <a:cubicBezTo>
                    <a:pt x="180" y="46"/>
                    <a:pt x="190" y="35"/>
                    <a:pt x="190" y="24"/>
                  </a:cubicBezTo>
                  <a:cubicBezTo>
                    <a:pt x="190" y="23"/>
                    <a:pt x="190" y="23"/>
                    <a:pt x="190" y="23"/>
                  </a:cubicBezTo>
                  <a:cubicBezTo>
                    <a:pt x="190" y="12"/>
                    <a:pt x="180" y="0"/>
                    <a:pt x="168"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Freeform 22"/>
            <p:cNvSpPr/>
            <p:nvPr/>
          </p:nvSpPr>
          <p:spPr bwMode="auto">
            <a:xfrm>
              <a:off x="442" y="1748"/>
              <a:ext cx="449" cy="199"/>
            </a:xfrm>
            <a:custGeom>
              <a:avLst/>
              <a:gdLst>
                <a:gd name="T0" fmla="*/ 168 w 190"/>
                <a:gd name="T1" fmla="*/ 0 h 84"/>
                <a:gd name="T2" fmla="*/ 20 w 190"/>
                <a:gd name="T3" fmla="*/ 0 h 84"/>
                <a:gd name="T4" fmla="*/ 0 w 190"/>
                <a:gd name="T5" fmla="*/ 22 h 84"/>
                <a:gd name="T6" fmla="*/ 0 w 190"/>
                <a:gd name="T7" fmla="*/ 22 h 84"/>
                <a:gd name="T8" fmla="*/ 20 w 190"/>
                <a:gd name="T9" fmla="*/ 41 h 84"/>
                <a:gd name="T10" fmla="*/ 48 w 190"/>
                <a:gd name="T11" fmla="*/ 41 h 84"/>
                <a:gd name="T12" fmla="*/ 48 w 190"/>
                <a:gd name="T13" fmla="*/ 46 h 84"/>
                <a:gd name="T14" fmla="*/ 95 w 190"/>
                <a:gd name="T15" fmla="*/ 84 h 84"/>
                <a:gd name="T16" fmla="*/ 141 w 190"/>
                <a:gd name="T17" fmla="*/ 46 h 84"/>
                <a:gd name="T18" fmla="*/ 141 w 190"/>
                <a:gd name="T19" fmla="*/ 41 h 84"/>
                <a:gd name="T20" fmla="*/ 168 w 190"/>
                <a:gd name="T21" fmla="*/ 41 h 84"/>
                <a:gd name="T22" fmla="*/ 190 w 190"/>
                <a:gd name="T23" fmla="*/ 22 h 84"/>
                <a:gd name="T24" fmla="*/ 190 w 190"/>
                <a:gd name="T25" fmla="*/ 22 h 84"/>
                <a:gd name="T26" fmla="*/ 168 w 190"/>
                <a:gd name="T2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0" h="84">
                  <a:moveTo>
                    <a:pt x="168" y="0"/>
                  </a:moveTo>
                  <a:cubicBezTo>
                    <a:pt x="20" y="0"/>
                    <a:pt x="20" y="0"/>
                    <a:pt x="20" y="0"/>
                  </a:cubicBezTo>
                  <a:cubicBezTo>
                    <a:pt x="9" y="0"/>
                    <a:pt x="0" y="11"/>
                    <a:pt x="0" y="22"/>
                  </a:cubicBezTo>
                  <a:cubicBezTo>
                    <a:pt x="0" y="22"/>
                    <a:pt x="0" y="22"/>
                    <a:pt x="0" y="22"/>
                  </a:cubicBezTo>
                  <a:cubicBezTo>
                    <a:pt x="0" y="33"/>
                    <a:pt x="9" y="41"/>
                    <a:pt x="20" y="41"/>
                  </a:cubicBezTo>
                  <a:cubicBezTo>
                    <a:pt x="48" y="41"/>
                    <a:pt x="48" y="41"/>
                    <a:pt x="48" y="41"/>
                  </a:cubicBezTo>
                  <a:cubicBezTo>
                    <a:pt x="48" y="43"/>
                    <a:pt x="48" y="44"/>
                    <a:pt x="48" y="46"/>
                  </a:cubicBezTo>
                  <a:cubicBezTo>
                    <a:pt x="48" y="67"/>
                    <a:pt x="69" y="84"/>
                    <a:pt x="95" y="84"/>
                  </a:cubicBezTo>
                  <a:cubicBezTo>
                    <a:pt x="120" y="84"/>
                    <a:pt x="141" y="67"/>
                    <a:pt x="141" y="46"/>
                  </a:cubicBezTo>
                  <a:cubicBezTo>
                    <a:pt x="141" y="44"/>
                    <a:pt x="141" y="43"/>
                    <a:pt x="141" y="41"/>
                  </a:cubicBezTo>
                  <a:cubicBezTo>
                    <a:pt x="168" y="41"/>
                    <a:pt x="168" y="41"/>
                    <a:pt x="168" y="41"/>
                  </a:cubicBezTo>
                  <a:cubicBezTo>
                    <a:pt x="180" y="41"/>
                    <a:pt x="190" y="33"/>
                    <a:pt x="190" y="22"/>
                  </a:cubicBezTo>
                  <a:cubicBezTo>
                    <a:pt x="190" y="22"/>
                    <a:pt x="190" y="22"/>
                    <a:pt x="190" y="22"/>
                  </a:cubicBezTo>
                  <a:cubicBezTo>
                    <a:pt x="190" y="11"/>
                    <a:pt x="180" y="0"/>
                    <a:pt x="168"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Freeform 23"/>
            <p:cNvSpPr>
              <a:spLocks noEditPoints="1"/>
            </p:cNvSpPr>
            <p:nvPr/>
          </p:nvSpPr>
          <p:spPr bwMode="auto">
            <a:xfrm>
              <a:off x="560" y="605"/>
              <a:ext cx="215" cy="276"/>
            </a:xfrm>
            <a:custGeom>
              <a:avLst/>
              <a:gdLst>
                <a:gd name="T0" fmla="*/ 88 w 91"/>
                <a:gd name="T1" fmla="*/ 0 h 117"/>
                <a:gd name="T2" fmla="*/ 3 w 91"/>
                <a:gd name="T3" fmla="*/ 0 h 117"/>
                <a:gd name="T4" fmla="*/ 0 w 91"/>
                <a:gd name="T5" fmla="*/ 3 h 117"/>
                <a:gd name="T6" fmla="*/ 0 w 91"/>
                <a:gd name="T7" fmla="*/ 114 h 117"/>
                <a:gd name="T8" fmla="*/ 3 w 91"/>
                <a:gd name="T9" fmla="*/ 116 h 117"/>
                <a:gd name="T10" fmla="*/ 43 w 91"/>
                <a:gd name="T11" fmla="*/ 92 h 117"/>
                <a:gd name="T12" fmla="*/ 48 w 91"/>
                <a:gd name="T13" fmla="*/ 92 h 117"/>
                <a:gd name="T14" fmla="*/ 88 w 91"/>
                <a:gd name="T15" fmla="*/ 116 h 117"/>
                <a:gd name="T16" fmla="*/ 91 w 91"/>
                <a:gd name="T17" fmla="*/ 114 h 117"/>
                <a:gd name="T18" fmla="*/ 91 w 91"/>
                <a:gd name="T19" fmla="*/ 3 h 117"/>
                <a:gd name="T20" fmla="*/ 88 w 91"/>
                <a:gd name="T21" fmla="*/ 0 h 117"/>
                <a:gd name="T22" fmla="*/ 65 w 91"/>
                <a:gd name="T23" fmla="*/ 49 h 117"/>
                <a:gd name="T24" fmla="*/ 62 w 91"/>
                <a:gd name="T25" fmla="*/ 53 h 117"/>
                <a:gd name="T26" fmla="*/ 50 w 91"/>
                <a:gd name="T27" fmla="*/ 53 h 117"/>
                <a:gd name="T28" fmla="*/ 50 w 91"/>
                <a:gd name="T29" fmla="*/ 64 h 117"/>
                <a:gd name="T30" fmla="*/ 47 w 91"/>
                <a:gd name="T31" fmla="*/ 67 h 117"/>
                <a:gd name="T32" fmla="*/ 44 w 91"/>
                <a:gd name="T33" fmla="*/ 67 h 117"/>
                <a:gd name="T34" fmla="*/ 41 w 91"/>
                <a:gd name="T35" fmla="*/ 64 h 117"/>
                <a:gd name="T36" fmla="*/ 41 w 91"/>
                <a:gd name="T37" fmla="*/ 53 h 117"/>
                <a:gd name="T38" fmla="*/ 29 w 91"/>
                <a:gd name="T39" fmla="*/ 53 h 117"/>
                <a:gd name="T40" fmla="*/ 26 w 91"/>
                <a:gd name="T41" fmla="*/ 49 h 117"/>
                <a:gd name="T42" fmla="*/ 26 w 91"/>
                <a:gd name="T43" fmla="*/ 46 h 117"/>
                <a:gd name="T44" fmla="*/ 29 w 91"/>
                <a:gd name="T45" fmla="*/ 43 h 117"/>
                <a:gd name="T46" fmla="*/ 41 w 91"/>
                <a:gd name="T47" fmla="*/ 43 h 117"/>
                <a:gd name="T48" fmla="*/ 41 w 91"/>
                <a:gd name="T49" fmla="*/ 31 h 117"/>
                <a:gd name="T50" fmla="*/ 44 w 91"/>
                <a:gd name="T51" fmla="*/ 28 h 117"/>
                <a:gd name="T52" fmla="*/ 47 w 91"/>
                <a:gd name="T53" fmla="*/ 28 h 117"/>
                <a:gd name="T54" fmla="*/ 50 w 91"/>
                <a:gd name="T55" fmla="*/ 31 h 117"/>
                <a:gd name="T56" fmla="*/ 50 w 91"/>
                <a:gd name="T57" fmla="*/ 43 h 117"/>
                <a:gd name="T58" fmla="*/ 62 w 91"/>
                <a:gd name="T59" fmla="*/ 43 h 117"/>
                <a:gd name="T60" fmla="*/ 65 w 91"/>
                <a:gd name="T61" fmla="*/ 46 h 117"/>
                <a:gd name="T62" fmla="*/ 65 w 91"/>
                <a:gd name="T63" fmla="*/ 4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17">
                  <a:moveTo>
                    <a:pt x="88" y="0"/>
                  </a:moveTo>
                  <a:cubicBezTo>
                    <a:pt x="3" y="0"/>
                    <a:pt x="3" y="0"/>
                    <a:pt x="3" y="0"/>
                  </a:cubicBezTo>
                  <a:cubicBezTo>
                    <a:pt x="1" y="0"/>
                    <a:pt x="0" y="1"/>
                    <a:pt x="0" y="3"/>
                  </a:cubicBezTo>
                  <a:cubicBezTo>
                    <a:pt x="0" y="114"/>
                    <a:pt x="0" y="114"/>
                    <a:pt x="0" y="114"/>
                  </a:cubicBezTo>
                  <a:cubicBezTo>
                    <a:pt x="0" y="116"/>
                    <a:pt x="1" y="117"/>
                    <a:pt x="3" y="116"/>
                  </a:cubicBezTo>
                  <a:cubicBezTo>
                    <a:pt x="43" y="92"/>
                    <a:pt x="43" y="92"/>
                    <a:pt x="43" y="92"/>
                  </a:cubicBezTo>
                  <a:cubicBezTo>
                    <a:pt x="44" y="91"/>
                    <a:pt x="47" y="91"/>
                    <a:pt x="48" y="92"/>
                  </a:cubicBezTo>
                  <a:cubicBezTo>
                    <a:pt x="88" y="116"/>
                    <a:pt x="88" y="116"/>
                    <a:pt x="88" y="116"/>
                  </a:cubicBezTo>
                  <a:cubicBezTo>
                    <a:pt x="90" y="117"/>
                    <a:pt x="91" y="116"/>
                    <a:pt x="91" y="114"/>
                  </a:cubicBezTo>
                  <a:cubicBezTo>
                    <a:pt x="91" y="3"/>
                    <a:pt x="91" y="3"/>
                    <a:pt x="91" y="3"/>
                  </a:cubicBezTo>
                  <a:cubicBezTo>
                    <a:pt x="91" y="1"/>
                    <a:pt x="89" y="0"/>
                    <a:pt x="88" y="0"/>
                  </a:cubicBezTo>
                  <a:close/>
                  <a:moveTo>
                    <a:pt x="65" y="49"/>
                  </a:moveTo>
                  <a:cubicBezTo>
                    <a:pt x="65" y="51"/>
                    <a:pt x="64" y="53"/>
                    <a:pt x="62" y="53"/>
                  </a:cubicBezTo>
                  <a:cubicBezTo>
                    <a:pt x="50" y="53"/>
                    <a:pt x="50" y="53"/>
                    <a:pt x="50" y="53"/>
                  </a:cubicBezTo>
                  <a:cubicBezTo>
                    <a:pt x="50" y="64"/>
                    <a:pt x="50" y="64"/>
                    <a:pt x="50" y="64"/>
                  </a:cubicBezTo>
                  <a:cubicBezTo>
                    <a:pt x="50" y="66"/>
                    <a:pt x="49" y="67"/>
                    <a:pt x="47" y="67"/>
                  </a:cubicBezTo>
                  <a:cubicBezTo>
                    <a:pt x="44" y="67"/>
                    <a:pt x="44" y="67"/>
                    <a:pt x="44" y="67"/>
                  </a:cubicBezTo>
                  <a:cubicBezTo>
                    <a:pt x="42" y="67"/>
                    <a:pt x="41" y="66"/>
                    <a:pt x="41" y="64"/>
                  </a:cubicBezTo>
                  <a:cubicBezTo>
                    <a:pt x="41" y="53"/>
                    <a:pt x="41" y="53"/>
                    <a:pt x="41" y="53"/>
                  </a:cubicBezTo>
                  <a:cubicBezTo>
                    <a:pt x="29" y="53"/>
                    <a:pt x="29" y="53"/>
                    <a:pt x="29" y="53"/>
                  </a:cubicBezTo>
                  <a:cubicBezTo>
                    <a:pt x="27" y="53"/>
                    <a:pt x="26" y="51"/>
                    <a:pt x="26" y="49"/>
                  </a:cubicBezTo>
                  <a:cubicBezTo>
                    <a:pt x="26" y="46"/>
                    <a:pt x="26" y="46"/>
                    <a:pt x="26" y="46"/>
                  </a:cubicBezTo>
                  <a:cubicBezTo>
                    <a:pt x="26" y="44"/>
                    <a:pt x="27" y="43"/>
                    <a:pt x="29" y="43"/>
                  </a:cubicBezTo>
                  <a:cubicBezTo>
                    <a:pt x="41" y="43"/>
                    <a:pt x="41" y="43"/>
                    <a:pt x="41" y="43"/>
                  </a:cubicBezTo>
                  <a:cubicBezTo>
                    <a:pt x="41" y="31"/>
                    <a:pt x="41" y="31"/>
                    <a:pt x="41" y="31"/>
                  </a:cubicBezTo>
                  <a:cubicBezTo>
                    <a:pt x="41" y="29"/>
                    <a:pt x="42" y="28"/>
                    <a:pt x="44" y="28"/>
                  </a:cubicBezTo>
                  <a:cubicBezTo>
                    <a:pt x="47" y="28"/>
                    <a:pt x="47" y="28"/>
                    <a:pt x="47" y="28"/>
                  </a:cubicBezTo>
                  <a:cubicBezTo>
                    <a:pt x="49" y="28"/>
                    <a:pt x="50" y="29"/>
                    <a:pt x="50" y="31"/>
                  </a:cubicBezTo>
                  <a:cubicBezTo>
                    <a:pt x="50" y="43"/>
                    <a:pt x="50" y="43"/>
                    <a:pt x="50" y="43"/>
                  </a:cubicBezTo>
                  <a:cubicBezTo>
                    <a:pt x="62" y="43"/>
                    <a:pt x="62" y="43"/>
                    <a:pt x="62" y="43"/>
                  </a:cubicBezTo>
                  <a:cubicBezTo>
                    <a:pt x="64" y="43"/>
                    <a:pt x="65" y="44"/>
                    <a:pt x="65" y="46"/>
                  </a:cubicBezTo>
                  <a:lnTo>
                    <a:pt x="65" y="49"/>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chemeClr val="bg1">
                    <a:lumMod val="50000"/>
                  </a:schemeClr>
                </a:solidFill>
              </a:endParaRPr>
            </a:p>
          </p:txBody>
        </p:sp>
        <p:sp>
          <p:nvSpPr>
            <p:cNvPr id="30" name="Freeform 24"/>
            <p:cNvSpPr/>
            <p:nvPr/>
          </p:nvSpPr>
          <p:spPr bwMode="auto">
            <a:xfrm>
              <a:off x="621" y="543"/>
              <a:ext cx="215" cy="279"/>
            </a:xfrm>
            <a:custGeom>
              <a:avLst/>
              <a:gdLst>
                <a:gd name="T0" fmla="*/ 87 w 91"/>
                <a:gd name="T1" fmla="*/ 0 h 118"/>
                <a:gd name="T2" fmla="*/ 91 w 91"/>
                <a:gd name="T3" fmla="*/ 3 h 118"/>
                <a:gd name="T4" fmla="*/ 91 w 91"/>
                <a:gd name="T5" fmla="*/ 115 h 118"/>
                <a:gd name="T6" fmla="*/ 88 w 91"/>
                <a:gd name="T7" fmla="*/ 117 h 118"/>
                <a:gd name="T8" fmla="*/ 77 w 91"/>
                <a:gd name="T9" fmla="*/ 109 h 118"/>
                <a:gd name="T10" fmla="*/ 75 w 91"/>
                <a:gd name="T11" fmla="*/ 104 h 118"/>
                <a:gd name="T12" fmla="*/ 75 w 91"/>
                <a:gd name="T13" fmla="*/ 19 h 118"/>
                <a:gd name="T14" fmla="*/ 71 w 91"/>
                <a:gd name="T15" fmla="*/ 16 h 118"/>
                <a:gd name="T16" fmla="*/ 3 w 91"/>
                <a:gd name="T17" fmla="*/ 16 h 118"/>
                <a:gd name="T18" fmla="*/ 0 w 91"/>
                <a:gd name="T19" fmla="*/ 13 h 118"/>
                <a:gd name="T20" fmla="*/ 0 w 91"/>
                <a:gd name="T21" fmla="*/ 3 h 118"/>
                <a:gd name="T22" fmla="*/ 3 w 91"/>
                <a:gd name="T23" fmla="*/ 0 h 118"/>
                <a:gd name="T24" fmla="*/ 87 w 91"/>
                <a:gd name="T25"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118">
                  <a:moveTo>
                    <a:pt x="87" y="0"/>
                  </a:moveTo>
                  <a:cubicBezTo>
                    <a:pt x="89" y="0"/>
                    <a:pt x="91" y="2"/>
                    <a:pt x="91" y="3"/>
                  </a:cubicBezTo>
                  <a:cubicBezTo>
                    <a:pt x="91" y="115"/>
                    <a:pt x="91" y="115"/>
                    <a:pt x="91" y="115"/>
                  </a:cubicBezTo>
                  <a:cubicBezTo>
                    <a:pt x="91" y="117"/>
                    <a:pt x="89" y="118"/>
                    <a:pt x="88" y="117"/>
                  </a:cubicBezTo>
                  <a:cubicBezTo>
                    <a:pt x="77" y="109"/>
                    <a:pt x="77" y="109"/>
                    <a:pt x="77" y="109"/>
                  </a:cubicBezTo>
                  <a:cubicBezTo>
                    <a:pt x="76" y="108"/>
                    <a:pt x="75" y="106"/>
                    <a:pt x="75" y="104"/>
                  </a:cubicBezTo>
                  <a:cubicBezTo>
                    <a:pt x="75" y="19"/>
                    <a:pt x="75" y="19"/>
                    <a:pt x="75" y="19"/>
                  </a:cubicBezTo>
                  <a:cubicBezTo>
                    <a:pt x="75" y="18"/>
                    <a:pt x="73" y="16"/>
                    <a:pt x="71" y="16"/>
                  </a:cubicBezTo>
                  <a:cubicBezTo>
                    <a:pt x="3" y="16"/>
                    <a:pt x="3" y="16"/>
                    <a:pt x="3" y="16"/>
                  </a:cubicBezTo>
                  <a:cubicBezTo>
                    <a:pt x="1" y="16"/>
                    <a:pt x="0" y="15"/>
                    <a:pt x="0" y="13"/>
                  </a:cubicBezTo>
                  <a:cubicBezTo>
                    <a:pt x="0" y="3"/>
                    <a:pt x="0" y="3"/>
                    <a:pt x="0" y="3"/>
                  </a:cubicBezTo>
                  <a:cubicBezTo>
                    <a:pt x="0" y="2"/>
                    <a:pt x="1" y="0"/>
                    <a:pt x="3" y="0"/>
                  </a:cubicBezTo>
                  <a:lnTo>
                    <a:pt x="8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15" name="Rectangle 39"/>
          <p:cNvSpPr>
            <a:spLocks noChangeArrowheads="1"/>
          </p:cNvSpPr>
          <p:nvPr/>
        </p:nvSpPr>
        <p:spPr bwMode="auto">
          <a:xfrm>
            <a:off x="977166" y="2635829"/>
            <a:ext cx="2592387" cy="45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800" dirty="0">
                <a:solidFill>
                  <a:schemeClr val="bg1">
                    <a:lumMod val="50000"/>
                  </a:schemeClr>
                </a:solidFill>
              </a:rPr>
              <a:t>卓越的上下文感知能力：在交互过程中，</a:t>
            </a:r>
            <a:r>
              <a:rPr lang="en-US" altLang="zh-CN" sz="800" dirty="0">
                <a:solidFill>
                  <a:schemeClr val="bg1">
                    <a:lumMod val="50000"/>
                  </a:schemeClr>
                </a:solidFill>
              </a:rPr>
              <a:t>AI </a:t>
            </a:r>
            <a:r>
              <a:rPr lang="zh-CN" altLang="en-US" sz="800" dirty="0">
                <a:solidFill>
                  <a:schemeClr val="bg1">
                    <a:lumMod val="50000"/>
                  </a:schemeClr>
                </a:solidFill>
              </a:rPr>
              <a:t>能够保留并理解上下文，进而生成更为智能、贴切的响应，让交流更加自然流畅。</a:t>
            </a:r>
            <a:endParaRPr lang="zh-CN" altLang="en-US" sz="800" dirty="0">
              <a:solidFill>
                <a:schemeClr val="bg1">
                  <a:lumMod val="50000"/>
                </a:schemeClr>
              </a:solidFill>
            </a:endParaRPr>
          </a:p>
        </p:txBody>
      </p:sp>
      <p:sp>
        <p:nvSpPr>
          <p:cNvPr id="24616" name="Text Box 40"/>
          <p:cNvSpPr txBox="1">
            <a:spLocks noChangeArrowheads="1"/>
          </p:cNvSpPr>
          <p:nvPr/>
        </p:nvSpPr>
        <p:spPr bwMode="auto">
          <a:xfrm>
            <a:off x="490657" y="2648001"/>
            <a:ext cx="513282"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dirty="0">
                <a:solidFill>
                  <a:schemeClr val="accent3"/>
                </a:solidFill>
                <a:latin typeface="Impact" pitchFamily="34" charset="0"/>
              </a:rPr>
              <a:t>03</a:t>
            </a:r>
          </a:p>
        </p:txBody>
      </p:sp>
      <p:sp>
        <p:nvSpPr>
          <p:cNvPr id="24617" name="Rectangle 41"/>
          <p:cNvSpPr>
            <a:spLocks noChangeArrowheads="1"/>
          </p:cNvSpPr>
          <p:nvPr/>
        </p:nvSpPr>
        <p:spPr bwMode="auto">
          <a:xfrm>
            <a:off x="977166" y="3291830"/>
            <a:ext cx="259238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800" dirty="0">
                <a:solidFill>
                  <a:schemeClr val="bg1">
                    <a:lumMod val="50000"/>
                  </a:schemeClr>
                </a:solidFill>
              </a:rPr>
              <a:t>高可伸缩性与灵活性：支持在不干扰现有工作流程的前提下，轻松集成新服务，满足不断变化的业务需求。</a:t>
            </a:r>
            <a:endParaRPr lang="zh-CN" altLang="en-US" sz="800" dirty="0">
              <a:solidFill>
                <a:schemeClr val="bg1">
                  <a:lumMod val="50000"/>
                </a:schemeClr>
              </a:solidFill>
            </a:endParaRPr>
          </a:p>
        </p:txBody>
      </p:sp>
      <p:sp>
        <p:nvSpPr>
          <p:cNvPr id="24618" name="Text Box 42"/>
          <p:cNvSpPr txBox="1">
            <a:spLocks noChangeArrowheads="1"/>
          </p:cNvSpPr>
          <p:nvPr/>
        </p:nvSpPr>
        <p:spPr bwMode="auto">
          <a:xfrm>
            <a:off x="495466" y="3290392"/>
            <a:ext cx="50366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dirty="0">
                <a:solidFill>
                  <a:schemeClr val="accent4"/>
                </a:solidFill>
                <a:latin typeface="Impact" pitchFamily="34" charset="0"/>
              </a:rPr>
              <a:t>04</a:t>
            </a:r>
          </a:p>
        </p:txBody>
      </p:sp>
      <p:sp>
        <p:nvSpPr>
          <p:cNvPr id="24619" name="Rectangle 43"/>
          <p:cNvSpPr>
            <a:spLocks noChangeArrowheads="1"/>
          </p:cNvSpPr>
          <p:nvPr/>
        </p:nvSpPr>
        <p:spPr bwMode="auto">
          <a:xfrm>
            <a:off x="977165" y="2008487"/>
            <a:ext cx="25923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800" dirty="0">
                <a:solidFill>
                  <a:schemeClr val="bg1">
                    <a:lumMod val="50000"/>
                  </a:schemeClr>
                </a:solidFill>
              </a:rPr>
              <a:t>工具和服务的自动发现机制：摒弃了手动设置的繁琐，</a:t>
            </a:r>
            <a:r>
              <a:rPr lang="en-US" altLang="zh-CN" sz="800" dirty="0">
                <a:solidFill>
                  <a:schemeClr val="bg1">
                    <a:lumMod val="50000"/>
                  </a:schemeClr>
                </a:solidFill>
              </a:rPr>
              <a:t>AI </a:t>
            </a:r>
            <a:r>
              <a:rPr lang="zh-CN" altLang="en-US" sz="800" dirty="0">
                <a:solidFill>
                  <a:schemeClr val="bg1">
                    <a:lumMod val="50000"/>
                  </a:schemeClr>
                </a:solidFill>
              </a:rPr>
              <a:t>能够自主检测并集成新工具，提升效率与便捷性。</a:t>
            </a:r>
            <a:endParaRPr lang="zh-CN" altLang="en-US" sz="800" dirty="0">
              <a:solidFill>
                <a:schemeClr val="bg1">
                  <a:lumMod val="50000"/>
                </a:schemeClr>
              </a:solidFill>
            </a:endParaRPr>
          </a:p>
        </p:txBody>
      </p:sp>
      <p:sp>
        <p:nvSpPr>
          <p:cNvPr id="24620" name="Text Box 44"/>
          <p:cNvSpPr txBox="1">
            <a:spLocks noChangeArrowheads="1"/>
          </p:cNvSpPr>
          <p:nvPr/>
        </p:nvSpPr>
        <p:spPr bwMode="auto">
          <a:xfrm>
            <a:off x="495466" y="2005610"/>
            <a:ext cx="503664" cy="461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r"/>
            <a:r>
              <a:rPr lang="zh-CN" altLang="zh-CN" sz="2400" dirty="0">
                <a:solidFill>
                  <a:schemeClr val="accent2"/>
                </a:solidFill>
                <a:latin typeface="Impact" pitchFamily="34" charset="0"/>
              </a:rPr>
              <a:t>02</a:t>
            </a:r>
          </a:p>
        </p:txBody>
      </p:sp>
      <p:sp>
        <p:nvSpPr>
          <p:cNvPr id="24625" name="Rectangle 49"/>
          <p:cNvSpPr>
            <a:spLocks noChangeArrowheads="1"/>
          </p:cNvSpPr>
          <p:nvPr/>
        </p:nvSpPr>
        <p:spPr bwMode="auto">
          <a:xfrm>
            <a:off x="977165" y="1378268"/>
            <a:ext cx="2592388" cy="45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800" dirty="0">
                <a:solidFill>
                  <a:schemeClr val="bg1">
                    <a:lumMod val="50000"/>
                  </a:schemeClr>
                </a:solidFill>
              </a:rPr>
              <a:t>实时双向通信：不同于传统的请求 </a:t>
            </a:r>
            <a:r>
              <a:rPr lang="en-US" altLang="zh-CN" sz="800" dirty="0">
                <a:solidFill>
                  <a:schemeClr val="bg1">
                    <a:lumMod val="50000"/>
                  </a:schemeClr>
                </a:solidFill>
              </a:rPr>
              <a:t>- </a:t>
            </a:r>
            <a:r>
              <a:rPr lang="zh-CN" altLang="en-US" sz="800" dirty="0">
                <a:solidFill>
                  <a:schemeClr val="bg1">
                    <a:lumMod val="50000"/>
                  </a:schemeClr>
                </a:solidFill>
              </a:rPr>
              <a:t>响应 </a:t>
            </a:r>
            <a:r>
              <a:rPr lang="en-US" altLang="zh-CN" sz="800" dirty="0">
                <a:solidFill>
                  <a:schemeClr val="bg1">
                    <a:lumMod val="50000"/>
                  </a:schemeClr>
                </a:solidFill>
              </a:rPr>
              <a:t>API </a:t>
            </a:r>
            <a:r>
              <a:rPr lang="zh-CN" altLang="en-US" sz="800" dirty="0">
                <a:solidFill>
                  <a:schemeClr val="bg1">
                    <a:lumMod val="50000"/>
                  </a:schemeClr>
                </a:solidFill>
              </a:rPr>
              <a:t>模式，</a:t>
            </a:r>
            <a:r>
              <a:rPr lang="en-US" altLang="zh-CN" sz="800" dirty="0">
                <a:solidFill>
                  <a:schemeClr val="bg1">
                    <a:lumMod val="50000"/>
                  </a:schemeClr>
                </a:solidFill>
              </a:rPr>
              <a:t>MCP </a:t>
            </a:r>
            <a:r>
              <a:rPr lang="zh-CN" altLang="en-US" sz="800" dirty="0">
                <a:solidFill>
                  <a:schemeClr val="bg1">
                    <a:lumMod val="50000"/>
                  </a:schemeClr>
                </a:solidFill>
              </a:rPr>
              <a:t>赋予 </a:t>
            </a:r>
            <a:r>
              <a:rPr lang="en-US" altLang="zh-CN" sz="800" dirty="0">
                <a:solidFill>
                  <a:schemeClr val="bg1">
                    <a:lumMod val="50000"/>
                  </a:schemeClr>
                </a:solidFill>
              </a:rPr>
              <a:t>AI </a:t>
            </a:r>
            <a:r>
              <a:rPr lang="zh-CN" altLang="en-US" sz="800" dirty="0">
                <a:solidFill>
                  <a:schemeClr val="bg1">
                    <a:lumMod val="50000"/>
                  </a:schemeClr>
                </a:solidFill>
              </a:rPr>
              <a:t>动态获取与发送信息的能力，实现信息的即时互通与流转。</a:t>
            </a:r>
            <a:endParaRPr lang="zh-CN" altLang="en-US" sz="800" dirty="0">
              <a:solidFill>
                <a:schemeClr val="bg1">
                  <a:lumMod val="50000"/>
                </a:schemeClr>
              </a:solidFill>
            </a:endParaRPr>
          </a:p>
        </p:txBody>
      </p:sp>
      <p:sp>
        <p:nvSpPr>
          <p:cNvPr id="24626" name="Text Box 50"/>
          <p:cNvSpPr txBox="1">
            <a:spLocks noChangeArrowheads="1"/>
          </p:cNvSpPr>
          <p:nvPr/>
        </p:nvSpPr>
        <p:spPr bwMode="auto">
          <a:xfrm>
            <a:off x="489856" y="1369301"/>
            <a:ext cx="5040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r"/>
            <a:r>
              <a:rPr lang="zh-CN" altLang="zh-CN" sz="2400" dirty="0" smtClean="0">
                <a:solidFill>
                  <a:schemeClr val="accent1"/>
                </a:solidFill>
                <a:latin typeface="Impact" pitchFamily="34" charset="0"/>
              </a:rPr>
              <a:t>01</a:t>
            </a:r>
            <a:endParaRPr lang="zh-CN" altLang="zh-CN" sz="2400" dirty="0">
              <a:solidFill>
                <a:schemeClr val="accent1"/>
              </a:solidFill>
              <a:latin typeface="Impact" pitchFamily="34" charset="0"/>
            </a:endParaRPr>
          </a:p>
        </p:txBody>
      </p:sp>
      <p:sp>
        <p:nvSpPr>
          <p:cNvPr id="48" name="Rectangle 39"/>
          <p:cNvSpPr>
            <a:spLocks noChangeArrowheads="1"/>
          </p:cNvSpPr>
          <p:nvPr/>
        </p:nvSpPr>
        <p:spPr bwMode="auto">
          <a:xfrm>
            <a:off x="416159" y="278281"/>
            <a:ext cx="2778059" cy="30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000" b="1" dirty="0">
                <a:ln w="6350">
                  <a:noFill/>
                </a:ln>
                <a:solidFill>
                  <a:schemeClr val="bg1">
                    <a:lumMod val="50000"/>
                  </a:schemeClr>
                </a:solidFill>
                <a:latin typeface="Impact" pitchFamily="34" charset="0"/>
                <a:ea typeface="微软雅黑" pitchFamily="34" charset="-122"/>
              </a:rPr>
              <a:t>一、什么是</a:t>
            </a:r>
            <a:r>
              <a:rPr lang="en-US" altLang="zh-CN" sz="2000" b="1" dirty="0">
                <a:ln w="6350">
                  <a:noFill/>
                </a:ln>
                <a:solidFill>
                  <a:schemeClr val="bg1">
                    <a:lumMod val="50000"/>
                  </a:schemeClr>
                </a:solidFill>
                <a:latin typeface="Impact" pitchFamily="34" charset="0"/>
                <a:ea typeface="微软雅黑" pitchFamily="34" charset="-122"/>
              </a:rPr>
              <a:t>MCP</a:t>
            </a:r>
            <a:endParaRPr lang="en-US" altLang="zh-CN" sz="2000" dirty="0">
              <a:solidFill>
                <a:schemeClr val="accent1"/>
              </a:solidFill>
              <a:latin typeface="微软雅黑" pitchFamily="34" charset="-122"/>
              <a:ea typeface="微软雅黑" pitchFamily="34" charset="-122"/>
            </a:endParaRPr>
          </a:p>
        </p:txBody>
      </p:sp>
      <p:grpSp>
        <p:nvGrpSpPr>
          <p:cNvPr id="49" name="组合 48"/>
          <p:cNvGrpSpPr/>
          <p:nvPr/>
        </p:nvGrpSpPr>
        <p:grpSpPr>
          <a:xfrm>
            <a:off x="416158" y="699542"/>
            <a:ext cx="899592" cy="56017"/>
            <a:chOff x="0" y="2842590"/>
            <a:chExt cx="7054752" cy="89199"/>
          </a:xfrm>
        </p:grpSpPr>
        <p:sp>
          <p:nvSpPr>
            <p:cNvPr id="50" name="矩形 49"/>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1450969" y="570584"/>
            <a:ext cx="1178528"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1.2 MCP</a:t>
            </a:r>
            <a:r>
              <a:rPr lang="zh-CN" altLang="en-US" sz="1200" b="1" dirty="0">
                <a:solidFill>
                  <a:srgbClr val="333333">
                    <a:lumMod val="75000"/>
                    <a:lumOff val="25000"/>
                  </a:srgbClr>
                </a:solidFill>
              </a:rPr>
              <a:t>的特性</a:t>
            </a:r>
            <a:endParaRPr lang="zh-CN" altLang="en-US" sz="1200" dirty="0">
              <a:solidFill>
                <a:srgbClr val="333333">
                  <a:lumMod val="75000"/>
                  <a:lumOff val="25000"/>
                </a:srgbClr>
              </a:solidFill>
            </a:endParaRPr>
          </a:p>
        </p:txBody>
      </p:sp>
      <p:pic>
        <p:nvPicPr>
          <p:cNvPr id="2050" name="Picture 2" descr="https://mmbiz.qpic.cn/mmbiz_png/DE2dk1GjczrtKzftUb1nQ94wYyOR3wib3Lgp1PiaiaMEWbYIQTNwfPyVCaD64wtwiaNtjGJK1HyfaWhrhC9ObMmr3w/640?wx_fmt=png&amp;from=appms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1203598"/>
            <a:ext cx="4048662" cy="3276768"/>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1"/>
          <p:cNvSpPr>
            <a:spLocks noChangeArrowheads="1"/>
          </p:cNvSpPr>
          <p:nvPr/>
        </p:nvSpPr>
        <p:spPr bwMode="auto">
          <a:xfrm>
            <a:off x="977166" y="3936151"/>
            <a:ext cx="2592387" cy="458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800" dirty="0">
                <a:solidFill>
                  <a:schemeClr val="bg1">
                    <a:lumMod val="50000"/>
                  </a:schemeClr>
                </a:solidFill>
              </a:rPr>
              <a:t>强化的安全性保障：采用标准化的安全协议，为所有集成提供全方位、无死角的安全防护，确保数据与交互的安全可靠。</a:t>
            </a:r>
            <a:endParaRPr lang="zh-CN" altLang="en-US" sz="800" dirty="0">
              <a:solidFill>
                <a:schemeClr val="bg1">
                  <a:lumMod val="50000"/>
                </a:schemeClr>
              </a:solidFill>
            </a:endParaRPr>
          </a:p>
        </p:txBody>
      </p:sp>
      <p:sp>
        <p:nvSpPr>
          <p:cNvPr id="54" name="Text Box 42"/>
          <p:cNvSpPr txBox="1">
            <a:spLocks noChangeArrowheads="1"/>
          </p:cNvSpPr>
          <p:nvPr/>
        </p:nvSpPr>
        <p:spPr bwMode="auto">
          <a:xfrm>
            <a:off x="489856" y="3934713"/>
            <a:ext cx="5148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zh-CN" sz="2400" dirty="0" smtClean="0">
                <a:solidFill>
                  <a:schemeClr val="accent6">
                    <a:lumMod val="75000"/>
                  </a:schemeClr>
                </a:solidFill>
                <a:latin typeface="Impact" pitchFamily="34" charset="0"/>
              </a:rPr>
              <a:t>0</a:t>
            </a:r>
            <a:r>
              <a:rPr lang="en-US" altLang="zh-CN" sz="2400" dirty="0" smtClean="0">
                <a:solidFill>
                  <a:schemeClr val="accent6">
                    <a:lumMod val="75000"/>
                  </a:schemeClr>
                </a:solidFill>
                <a:latin typeface="Impact" pitchFamily="34" charset="0"/>
              </a:rPr>
              <a:t>5</a:t>
            </a:r>
            <a:endParaRPr lang="zh-CN" altLang="zh-CN" sz="2400" dirty="0">
              <a:solidFill>
                <a:schemeClr val="accent6">
                  <a:lumMod val="75000"/>
                </a:schemeClr>
              </a:solidFill>
              <a:latin typeface="Impact"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4"/>
          <p:cNvSpPr>
            <a:spLocks noChangeArrowheads="1"/>
          </p:cNvSpPr>
          <p:nvPr/>
        </p:nvSpPr>
        <p:spPr bwMode="auto">
          <a:xfrm>
            <a:off x="323528" y="1319060"/>
            <a:ext cx="3960440" cy="57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a:solidFill>
                  <a:schemeClr val="tx1">
                    <a:lumMod val="75000"/>
                    <a:lumOff val="25000"/>
                  </a:schemeClr>
                </a:solidFill>
              </a:rPr>
              <a:t>模型上下文协议（</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）是一种有状态、能保持上下文的框架，旨在促进人类与</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智能体之间开展智能且多步骤的交互。不同于传统</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调用将每个请求视为独立事件的做法，</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融入了一个持久、动态发展的上下文层级，使</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系统能够保留记忆、持续学习，并随时间推移自主采取行动</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p:txBody>
      </p:sp>
      <p:sp>
        <p:nvSpPr>
          <p:cNvPr id="31"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000" b="1" dirty="0" smtClean="0">
                <a:ln w="6350">
                  <a:noFill/>
                </a:ln>
                <a:solidFill>
                  <a:schemeClr val="bg1">
                    <a:lumMod val="50000"/>
                  </a:schemeClr>
                </a:solidFill>
                <a:latin typeface="Impact" pitchFamily="34" charset="0"/>
                <a:ea typeface="微软雅黑" pitchFamily="34" charset="-122"/>
              </a:rPr>
              <a:t>二、</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的技术架构</a:t>
            </a:r>
            <a:endParaRPr lang="en-US" altLang="zh-CN" sz="2000" dirty="0">
              <a:solidFill>
                <a:schemeClr val="accent1"/>
              </a:solidFill>
              <a:latin typeface="微软雅黑" pitchFamily="34" charset="-122"/>
              <a:ea typeface="微软雅黑" pitchFamily="34" charset="-122"/>
            </a:endParaRPr>
          </a:p>
        </p:txBody>
      </p:sp>
      <p:grpSp>
        <p:nvGrpSpPr>
          <p:cNvPr id="32" name="组合 31"/>
          <p:cNvGrpSpPr/>
          <p:nvPr/>
        </p:nvGrpSpPr>
        <p:grpSpPr>
          <a:xfrm>
            <a:off x="416158" y="699542"/>
            <a:ext cx="899592" cy="56017"/>
            <a:chOff x="0" y="2842590"/>
            <a:chExt cx="7054752" cy="89199"/>
          </a:xfrm>
        </p:grpSpPr>
        <p:sp>
          <p:nvSpPr>
            <p:cNvPr id="33" name="矩形 32"/>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Rectangle 24"/>
          <p:cNvSpPr>
            <a:spLocks noChangeArrowheads="1"/>
          </p:cNvSpPr>
          <p:nvPr/>
        </p:nvSpPr>
        <p:spPr bwMode="auto">
          <a:xfrm>
            <a:off x="323528" y="2067694"/>
            <a:ext cx="3960440" cy="1078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smtClean="0">
                <a:solidFill>
                  <a:schemeClr val="tx1">
                    <a:lumMod val="75000"/>
                    <a:lumOff val="25000"/>
                  </a:schemeClr>
                </a:solidFill>
              </a:rPr>
              <a:t>依据</a:t>
            </a:r>
            <a:r>
              <a:rPr lang="en-US" altLang="zh-CN" sz="800" dirty="0">
                <a:solidFill>
                  <a:schemeClr val="tx1">
                    <a:lumMod val="75000"/>
                    <a:lumOff val="25000"/>
                  </a:schemeClr>
                </a:solidFill>
              </a:rPr>
              <a:t>modelcontextprotocol.io</a:t>
            </a:r>
            <a:r>
              <a:rPr lang="zh-CN" altLang="en-US" sz="800" dirty="0">
                <a:solidFill>
                  <a:schemeClr val="tx1">
                    <a:lumMod val="75000"/>
                    <a:lumOff val="25000"/>
                  </a:schemeClr>
                </a:solidFill>
              </a:rPr>
              <a:t>所述，</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基于三大核心支柱构建</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zh-CN" altLang="en-US" sz="800" b="1" dirty="0" smtClean="0">
                <a:solidFill>
                  <a:schemeClr val="tx1">
                    <a:lumMod val="75000"/>
                    <a:lumOff val="25000"/>
                  </a:schemeClr>
                </a:solidFill>
              </a:rPr>
              <a:t>有状态</a:t>
            </a:r>
            <a:endParaRPr lang="en-US" altLang="zh-CN" sz="800" b="1" dirty="0" smtClean="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维护</a:t>
            </a:r>
            <a:r>
              <a:rPr lang="zh-CN" altLang="en-US" sz="800" dirty="0">
                <a:solidFill>
                  <a:schemeClr val="tx1">
                    <a:lumMod val="75000"/>
                    <a:lumOff val="25000"/>
                  </a:schemeClr>
                </a:solidFill>
              </a:rPr>
              <a:t>特定于会话的长期记忆，确保信息的连贯性与持续性</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zh-CN" altLang="en-US" sz="800" b="1" dirty="0" smtClean="0">
                <a:solidFill>
                  <a:schemeClr val="tx1">
                    <a:lumMod val="75000"/>
                    <a:lumOff val="25000"/>
                  </a:schemeClr>
                </a:solidFill>
              </a:rPr>
              <a:t>互操作性</a:t>
            </a:r>
            <a:endParaRPr lang="en-US" altLang="zh-CN" sz="800" b="1" dirty="0" smtClean="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在</a:t>
            </a:r>
            <a:r>
              <a:rPr lang="zh-CN" altLang="en-US" sz="800" dirty="0">
                <a:solidFill>
                  <a:schemeClr val="tx1">
                    <a:lumMod val="75000"/>
                    <a:lumOff val="25000"/>
                  </a:schemeClr>
                </a:solidFill>
              </a:rPr>
              <a:t>模型、工具及数据源之间实现无缝协作，提升整体系统的兼容性与整合度</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zh-CN" altLang="en-US" sz="800" b="1" dirty="0" smtClean="0">
                <a:solidFill>
                  <a:schemeClr val="tx1">
                    <a:lumMod val="75000"/>
                    <a:lumOff val="25000"/>
                  </a:schemeClr>
                </a:solidFill>
              </a:rPr>
              <a:t>以</a:t>
            </a:r>
            <a:r>
              <a:rPr lang="en-US" altLang="zh-CN" sz="800" b="1" dirty="0">
                <a:solidFill>
                  <a:schemeClr val="tx1">
                    <a:lumMod val="75000"/>
                    <a:lumOff val="25000"/>
                  </a:schemeClr>
                </a:solidFill>
              </a:rPr>
              <a:t>Agent</a:t>
            </a:r>
            <a:r>
              <a:rPr lang="zh-CN" altLang="en-US" sz="800" b="1" dirty="0">
                <a:solidFill>
                  <a:schemeClr val="tx1">
                    <a:lumMod val="75000"/>
                    <a:lumOff val="25000"/>
                  </a:schemeClr>
                </a:solidFill>
              </a:rPr>
              <a:t>为中心的</a:t>
            </a:r>
            <a:r>
              <a:rPr lang="zh-CN" altLang="en-US" sz="800" b="1" dirty="0" smtClean="0">
                <a:solidFill>
                  <a:schemeClr val="tx1">
                    <a:lumMod val="75000"/>
                    <a:lumOff val="25000"/>
                  </a:schemeClr>
                </a:solidFill>
              </a:rPr>
              <a:t>设计</a:t>
            </a:r>
            <a:endParaRPr lang="en-US" altLang="zh-CN" sz="800" b="1" dirty="0" smtClean="0">
              <a:solidFill>
                <a:schemeClr val="tx1">
                  <a:lumMod val="75000"/>
                  <a:lumOff val="25000"/>
                </a:schemeClr>
              </a:solidFill>
            </a:endParaRPr>
          </a:p>
        </p:txBody>
      </p:sp>
      <p:sp>
        <p:nvSpPr>
          <p:cNvPr id="38" name="Rectangle 24"/>
          <p:cNvSpPr>
            <a:spLocks noChangeArrowheads="1"/>
          </p:cNvSpPr>
          <p:nvPr/>
        </p:nvSpPr>
        <p:spPr bwMode="auto">
          <a:xfrm>
            <a:off x="323528" y="3435846"/>
            <a:ext cx="3960440" cy="481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800" dirty="0" smtClean="0">
                <a:solidFill>
                  <a:schemeClr val="tx1">
                    <a:lumMod val="75000"/>
                    <a:lumOff val="25000"/>
                  </a:schemeClr>
                </a:solidFill>
              </a:rPr>
              <a:t>在</a:t>
            </a:r>
            <a:r>
              <a:rPr lang="zh-CN" altLang="en-US" sz="800" dirty="0">
                <a:solidFill>
                  <a:schemeClr val="tx1">
                    <a:lumMod val="75000"/>
                    <a:lumOff val="25000"/>
                  </a:schemeClr>
                </a:solidFill>
              </a:rPr>
              <a:t>明确的边界内，优先考虑</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智能体的自主决策能力，赋予其更高的灵活性与自主性</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a:lnSpc>
                <a:spcPct val="120000"/>
              </a:lnSpc>
              <a:spcBef>
                <a:spcPts val="300"/>
              </a:spcBef>
            </a:pPr>
            <a:r>
              <a:rPr lang="en-US" altLang="zh-CN" sz="800" dirty="0" smtClean="0">
                <a:solidFill>
                  <a:schemeClr val="tx1">
                    <a:lumMod val="75000"/>
                    <a:lumOff val="25000"/>
                  </a:schemeClr>
                </a:solidFill>
              </a:rPr>
              <a:t>MCP </a:t>
            </a:r>
            <a:r>
              <a:rPr lang="zh-CN" altLang="en-US" sz="800" dirty="0">
                <a:solidFill>
                  <a:schemeClr val="tx1">
                    <a:lumMod val="75000"/>
                    <a:lumOff val="25000"/>
                  </a:schemeClr>
                </a:solidFill>
              </a:rPr>
              <a:t>遵循</a:t>
            </a:r>
            <a:r>
              <a:rPr lang="en-US" altLang="zh-CN" sz="800" dirty="0" smtClean="0">
                <a:solidFill>
                  <a:schemeClr val="tx1">
                    <a:lumMod val="75000"/>
                    <a:lumOff val="25000"/>
                  </a:schemeClr>
                </a:solidFill>
              </a:rPr>
              <a:t>C</a:t>
            </a:r>
            <a:r>
              <a:rPr lang="en-US" altLang="zh-CN" sz="800" dirty="0">
                <a:solidFill>
                  <a:schemeClr val="tx1">
                    <a:lumMod val="75000"/>
                    <a:lumOff val="25000"/>
                  </a:schemeClr>
                </a:solidFill>
              </a:rPr>
              <a:t>/</a:t>
            </a:r>
            <a:r>
              <a:rPr lang="en-US" altLang="zh-CN" sz="800" dirty="0" smtClean="0">
                <a:solidFill>
                  <a:schemeClr val="tx1">
                    <a:lumMod val="75000"/>
                    <a:lumOff val="25000"/>
                  </a:schemeClr>
                </a:solidFill>
              </a:rPr>
              <a:t>S</a:t>
            </a:r>
            <a:r>
              <a:rPr lang="zh-CN" altLang="en-US" sz="800" dirty="0">
                <a:solidFill>
                  <a:schemeClr val="tx1">
                    <a:lumMod val="75000"/>
                    <a:lumOff val="25000"/>
                  </a:schemeClr>
                </a:solidFill>
              </a:rPr>
              <a:t>架构，由三个核心组件构成：</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主机、</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客户端（通常集成于主机内部）以及</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a:t>
            </a:r>
            <a:r>
              <a:rPr lang="zh-CN" altLang="en-US" sz="800" dirty="0" smtClean="0">
                <a:solidFill>
                  <a:schemeClr val="tx1">
                    <a:lumMod val="75000"/>
                    <a:lumOff val="25000"/>
                  </a:schemeClr>
                </a:solidFill>
              </a:rPr>
              <a:t>。</a:t>
            </a:r>
            <a:endParaRPr lang="zh-CN" altLang="en-US" sz="600" dirty="0">
              <a:solidFill>
                <a:schemeClr val="bg1">
                  <a:lumMod val="50000"/>
                </a:schemeClr>
              </a:solidFill>
            </a:endParaRPr>
          </a:p>
        </p:txBody>
      </p:sp>
      <p:pic>
        <p:nvPicPr>
          <p:cNvPr id="3" name="图片 2"/>
          <p:cNvPicPr>
            <a:picLocks noChangeAspect="1"/>
          </p:cNvPicPr>
          <p:nvPr/>
        </p:nvPicPr>
        <p:blipFill>
          <a:blip r:embed="rId2"/>
          <a:stretch>
            <a:fillRect/>
          </a:stretch>
        </p:blipFill>
        <p:spPr>
          <a:xfrm>
            <a:off x="5148064" y="777258"/>
            <a:ext cx="3312368" cy="390407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9"/>
          <p:cNvSpPr>
            <a:spLocks noChangeArrowheads="1"/>
          </p:cNvSpPr>
          <p:nvPr/>
        </p:nvSpPr>
        <p:spPr bwMode="auto">
          <a:xfrm>
            <a:off x="416159" y="278281"/>
            <a:ext cx="2778059" cy="30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000" b="1" dirty="0">
                <a:ln w="6350">
                  <a:noFill/>
                </a:ln>
                <a:solidFill>
                  <a:schemeClr val="bg1">
                    <a:lumMod val="50000"/>
                  </a:schemeClr>
                </a:solidFill>
                <a:latin typeface="Impact" pitchFamily="34" charset="0"/>
                <a:ea typeface="微软雅黑" pitchFamily="34" charset="-122"/>
              </a:rPr>
              <a:t>二、</a:t>
            </a:r>
            <a:r>
              <a:rPr lang="en-US" altLang="zh-CN" sz="2000" b="1" dirty="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的技术架构</a:t>
            </a:r>
            <a:endParaRPr lang="en-US" altLang="zh-CN" sz="2000" dirty="0">
              <a:solidFill>
                <a:schemeClr val="accent1"/>
              </a:solidFill>
              <a:latin typeface="微软雅黑" pitchFamily="34" charset="-122"/>
              <a:ea typeface="微软雅黑" pitchFamily="34" charset="-122"/>
            </a:endParaRPr>
          </a:p>
        </p:txBody>
      </p:sp>
      <p:grpSp>
        <p:nvGrpSpPr>
          <p:cNvPr id="25" name="组合 24"/>
          <p:cNvGrpSpPr/>
          <p:nvPr/>
        </p:nvGrpSpPr>
        <p:grpSpPr>
          <a:xfrm>
            <a:off x="416158" y="699542"/>
            <a:ext cx="899592" cy="56017"/>
            <a:chOff x="0" y="2842590"/>
            <a:chExt cx="7054752" cy="89199"/>
          </a:xfrm>
        </p:grpSpPr>
        <p:sp>
          <p:nvSpPr>
            <p:cNvPr id="26" name="矩形 25"/>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450969" y="570584"/>
            <a:ext cx="1045351" cy="299184"/>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2.1 MCP Host</a:t>
            </a:r>
            <a:endParaRPr lang="zh-CN" altLang="en-US" sz="1200" dirty="0">
              <a:solidFill>
                <a:srgbClr val="333333">
                  <a:lumMod val="75000"/>
                  <a:lumOff val="25000"/>
                </a:srgbClr>
              </a:solidFill>
            </a:endParaRPr>
          </a:p>
        </p:txBody>
      </p:sp>
      <p:sp>
        <p:nvSpPr>
          <p:cNvPr id="12" name="矩形 11"/>
          <p:cNvSpPr/>
          <p:nvPr/>
        </p:nvSpPr>
        <p:spPr>
          <a:xfrm>
            <a:off x="323528" y="1779662"/>
            <a:ext cx="2592288" cy="1126462"/>
          </a:xfrm>
          <a:prstGeom prst="rect">
            <a:avLst/>
          </a:prstGeom>
        </p:spPr>
        <p:txBody>
          <a:bodyPr wrap="square">
            <a:spAutoFit/>
          </a:bodyPr>
          <a:lstStyle/>
          <a:p>
            <a:pPr>
              <a:lnSpc>
                <a:spcPct val="120000"/>
              </a:lnSpc>
              <a:spcBef>
                <a:spcPts val="300"/>
              </a:spcBef>
            </a:pPr>
            <a:r>
              <a:rPr lang="en-US" altLang="zh-CN" sz="800" dirty="0">
                <a:solidFill>
                  <a:schemeClr val="tx1">
                    <a:lumMod val="75000"/>
                    <a:lumOff val="25000"/>
                  </a:schemeClr>
                </a:solidFill>
              </a:rPr>
              <a:t>MCP</a:t>
            </a:r>
            <a:r>
              <a:rPr lang="zh-CN" altLang="en-US" sz="800" dirty="0">
                <a:solidFill>
                  <a:schemeClr val="tx1">
                    <a:lumMod val="75000"/>
                    <a:lumOff val="25000"/>
                  </a:schemeClr>
                </a:solidFill>
              </a:rPr>
              <a:t>主机是启动连接和查询</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服务器的</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驱动应用程序，典型案例包括 </a:t>
            </a:r>
            <a:r>
              <a:rPr lang="en-US" altLang="zh-CN" sz="800" dirty="0">
                <a:solidFill>
                  <a:schemeClr val="tx1">
                    <a:lumMod val="75000"/>
                    <a:lumOff val="25000"/>
                  </a:schemeClr>
                </a:solidFill>
              </a:rPr>
              <a:t>AIIDE</a:t>
            </a:r>
            <a:r>
              <a:rPr lang="zh-CN" altLang="en-US" sz="800" dirty="0">
                <a:solidFill>
                  <a:schemeClr val="tx1">
                    <a:lumMod val="75000"/>
                    <a:lumOff val="25000"/>
                  </a:schemeClr>
                </a:solidFill>
              </a:rPr>
              <a:t>、聊天助手或商业智能平台等。当用户通过</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主机（例如聊天应用）提出问题时，主机首先与</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服务器进行协商，以确定与该查询相关的可用工具。随后，主机将用户的问题及可用工具列表发送至大模型（</a:t>
            </a:r>
            <a:r>
              <a:rPr lang="en-US" altLang="zh-CN" sz="800" dirty="0">
                <a:solidFill>
                  <a:schemeClr val="tx1">
                    <a:lumMod val="75000"/>
                    <a:lumOff val="25000"/>
                  </a:schemeClr>
                </a:solidFill>
              </a:rPr>
              <a:t>LLM</a:t>
            </a:r>
            <a:r>
              <a:rPr lang="zh-CN" altLang="en-US" sz="800" dirty="0">
                <a:solidFill>
                  <a:schemeClr val="tx1">
                    <a:lumMod val="75000"/>
                    <a:lumOff val="25000"/>
                  </a:schemeClr>
                </a:solidFill>
              </a:rPr>
              <a:t>），由</a:t>
            </a:r>
            <a:r>
              <a:rPr lang="en-US" altLang="zh-CN" sz="800" dirty="0">
                <a:solidFill>
                  <a:schemeClr val="tx1">
                    <a:lumMod val="75000"/>
                    <a:lumOff val="25000"/>
                  </a:schemeClr>
                </a:solidFill>
              </a:rPr>
              <a:t>LLM</a:t>
            </a:r>
            <a:r>
              <a:rPr lang="zh-CN" altLang="en-US" sz="800" dirty="0">
                <a:solidFill>
                  <a:schemeClr val="tx1">
                    <a:lumMod val="75000"/>
                    <a:lumOff val="25000"/>
                  </a:schemeClr>
                </a:solidFill>
              </a:rPr>
              <a:t>分析信息并决定哪些工具最适合回答此问题。</a:t>
            </a:r>
          </a:p>
        </p:txBody>
      </p:sp>
      <p:pic>
        <p:nvPicPr>
          <p:cNvPr id="13" name="图片 12"/>
          <p:cNvPicPr>
            <a:picLocks noChangeAspect="1"/>
          </p:cNvPicPr>
          <p:nvPr/>
        </p:nvPicPr>
        <p:blipFill>
          <a:blip r:embed="rId2"/>
          <a:stretch>
            <a:fillRect/>
          </a:stretch>
        </p:blipFill>
        <p:spPr>
          <a:xfrm>
            <a:off x="3635896" y="1275606"/>
            <a:ext cx="4834288" cy="23042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9"/>
          <p:cNvSpPr>
            <a:spLocks noChangeArrowheads="1"/>
          </p:cNvSpPr>
          <p:nvPr/>
        </p:nvSpPr>
        <p:spPr bwMode="auto">
          <a:xfrm>
            <a:off x="416159" y="278281"/>
            <a:ext cx="2778059" cy="30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000" b="1" dirty="0">
                <a:ln w="6350">
                  <a:noFill/>
                </a:ln>
                <a:solidFill>
                  <a:schemeClr val="bg1">
                    <a:lumMod val="50000"/>
                  </a:schemeClr>
                </a:solidFill>
                <a:latin typeface="Impact" pitchFamily="34" charset="0"/>
                <a:ea typeface="微软雅黑" pitchFamily="34" charset="-122"/>
              </a:rPr>
              <a:t>二、</a:t>
            </a:r>
            <a:r>
              <a:rPr lang="en-US" altLang="zh-CN" sz="2000" b="1" dirty="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的技术架构</a:t>
            </a:r>
            <a:endParaRPr lang="en-US" altLang="zh-CN" sz="2000" dirty="0">
              <a:solidFill>
                <a:schemeClr val="accent1"/>
              </a:solidFill>
              <a:latin typeface="微软雅黑" pitchFamily="34" charset="-122"/>
              <a:ea typeface="微软雅黑" pitchFamily="34" charset="-122"/>
            </a:endParaRPr>
          </a:p>
        </p:txBody>
      </p:sp>
      <p:grpSp>
        <p:nvGrpSpPr>
          <p:cNvPr id="25" name="组合 24"/>
          <p:cNvGrpSpPr/>
          <p:nvPr/>
        </p:nvGrpSpPr>
        <p:grpSpPr>
          <a:xfrm>
            <a:off x="416158" y="699542"/>
            <a:ext cx="899592" cy="56017"/>
            <a:chOff x="0" y="2842590"/>
            <a:chExt cx="7054752" cy="89199"/>
          </a:xfrm>
        </p:grpSpPr>
        <p:sp>
          <p:nvSpPr>
            <p:cNvPr id="26" name="矩形 25"/>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450969" y="570584"/>
            <a:ext cx="1178528" cy="296171"/>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2.2 MCP</a:t>
            </a:r>
            <a:r>
              <a:rPr lang="zh-CN" altLang="en-US" sz="1200" b="1" dirty="0">
                <a:solidFill>
                  <a:srgbClr val="333333">
                    <a:lumMod val="75000"/>
                    <a:lumOff val="25000"/>
                  </a:srgbClr>
                </a:solidFill>
              </a:rPr>
              <a:t>客户端</a:t>
            </a:r>
            <a:endParaRPr lang="zh-CN" altLang="en-US" sz="1200" dirty="0">
              <a:solidFill>
                <a:srgbClr val="333333">
                  <a:lumMod val="75000"/>
                  <a:lumOff val="25000"/>
                </a:srgbClr>
              </a:solidFill>
            </a:endParaRPr>
          </a:p>
        </p:txBody>
      </p:sp>
      <p:sp>
        <p:nvSpPr>
          <p:cNvPr id="12" name="矩形 11"/>
          <p:cNvSpPr/>
          <p:nvPr/>
        </p:nvSpPr>
        <p:spPr>
          <a:xfrm>
            <a:off x="360123" y="2465659"/>
            <a:ext cx="3616223" cy="228268"/>
          </a:xfrm>
          <a:prstGeom prst="rect">
            <a:avLst/>
          </a:prstGeom>
        </p:spPr>
        <p:txBody>
          <a:bodyPr wrap="square">
            <a:spAutoFit/>
          </a:bodyPr>
          <a:lstStyle/>
          <a:p>
            <a:pPr>
              <a:lnSpc>
                <a:spcPct val="120000"/>
              </a:lnSpc>
              <a:spcBef>
                <a:spcPts val="300"/>
              </a:spcBef>
            </a:pPr>
            <a:r>
              <a:rPr lang="en-US" altLang="zh-CN" sz="800" dirty="0">
                <a:solidFill>
                  <a:schemeClr val="tx1">
                    <a:lumMod val="75000"/>
                    <a:lumOff val="25000"/>
                  </a:schemeClr>
                </a:solidFill>
              </a:rPr>
              <a:t>MCP</a:t>
            </a:r>
            <a:r>
              <a:rPr lang="zh-CN" altLang="en-US" sz="800" dirty="0">
                <a:solidFill>
                  <a:schemeClr val="tx1">
                    <a:lumMod val="75000"/>
                    <a:lumOff val="25000"/>
                  </a:schemeClr>
                </a:solidFill>
              </a:rPr>
              <a:t>采用</a:t>
            </a:r>
            <a:r>
              <a:rPr lang="en-US" altLang="zh-CN" sz="800" dirty="0">
                <a:solidFill>
                  <a:schemeClr val="tx1">
                    <a:lumMod val="75000"/>
                    <a:lumOff val="25000"/>
                  </a:schemeClr>
                </a:solidFill>
              </a:rPr>
              <a:t>JSON-RPC 2.0</a:t>
            </a:r>
            <a:r>
              <a:rPr lang="zh-CN" altLang="en-US" sz="800" dirty="0">
                <a:solidFill>
                  <a:schemeClr val="tx1">
                    <a:lumMod val="75000"/>
                    <a:lumOff val="25000"/>
                  </a:schemeClr>
                </a:solidFill>
              </a:rPr>
              <a:t>作为其通信协议，并支持多种传输方式：</a:t>
            </a:r>
            <a:endParaRPr lang="zh-CN" altLang="en-US" sz="800" dirty="0">
              <a:solidFill>
                <a:schemeClr val="tx1">
                  <a:lumMod val="75000"/>
                  <a:lumOff val="25000"/>
                </a:schemeClr>
              </a:solidFill>
            </a:endParaRPr>
          </a:p>
        </p:txBody>
      </p:sp>
      <p:sp>
        <p:nvSpPr>
          <p:cNvPr id="3" name="矩形 2"/>
          <p:cNvSpPr/>
          <p:nvPr/>
        </p:nvSpPr>
        <p:spPr>
          <a:xfrm>
            <a:off x="360124" y="1656078"/>
            <a:ext cx="3616223" cy="707886"/>
          </a:xfrm>
          <a:prstGeom prst="rect">
            <a:avLst/>
          </a:prstGeom>
        </p:spPr>
        <p:txBody>
          <a:bodyPr wrap="square">
            <a:spAutoFit/>
          </a:bodyPr>
          <a:lstStyle/>
          <a:p>
            <a:r>
              <a:rPr lang="en-US" altLang="zh-CN" sz="800" dirty="0">
                <a:solidFill>
                  <a:schemeClr val="tx1">
                    <a:lumMod val="75000"/>
                    <a:lumOff val="25000"/>
                  </a:schemeClr>
                </a:solidFill>
              </a:rPr>
              <a:t>MCP</a:t>
            </a:r>
            <a:r>
              <a:rPr lang="zh-CN" altLang="en-US" sz="800" dirty="0">
                <a:solidFill>
                  <a:schemeClr val="tx1">
                    <a:lumMod val="75000"/>
                    <a:lumOff val="25000"/>
                  </a:schemeClr>
                </a:solidFill>
              </a:rPr>
              <a:t>客户端是</a:t>
            </a:r>
            <a:r>
              <a:rPr lang="en-US" altLang="zh-CN" sz="800" dirty="0">
                <a:solidFill>
                  <a:schemeClr val="tx1">
                    <a:lumMod val="75000"/>
                    <a:lumOff val="25000"/>
                  </a:schemeClr>
                </a:solidFill>
              </a:rPr>
              <a:t>Host</a:t>
            </a:r>
            <a:r>
              <a:rPr lang="zh-CN" altLang="en-US" sz="800" dirty="0">
                <a:solidFill>
                  <a:schemeClr val="tx1">
                    <a:lumMod val="75000"/>
                    <a:lumOff val="25000"/>
                  </a:schemeClr>
                </a:solidFill>
              </a:rPr>
              <a:t>应用程序内部的接口层，负责管理与</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服务器的点对点连接。它负责请求标准化、响应处理以及安全</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身份验证等任务。</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客户端嵌于主机应用中，直接处理与</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服务器的通信，包括建立和维护独立服务器连接、协议协商和能力交换、双向路由协议消息、管理订阅和通知，以及维护服务器间的安全边界。</a:t>
            </a:r>
          </a:p>
        </p:txBody>
      </p:sp>
      <p:sp>
        <p:nvSpPr>
          <p:cNvPr id="14" name="矩形 13"/>
          <p:cNvSpPr/>
          <p:nvPr/>
        </p:nvSpPr>
        <p:spPr>
          <a:xfrm>
            <a:off x="360123" y="2795622"/>
            <a:ext cx="3672410" cy="1171090"/>
          </a:xfrm>
          <a:prstGeom prst="rect">
            <a:avLst/>
          </a:prstGeom>
        </p:spPr>
        <p:txBody>
          <a:bodyPr wrap="square">
            <a:spAutoFit/>
          </a:bodyPr>
          <a:lstStyle/>
          <a:p>
            <a:pPr marL="171450" indent="-171450">
              <a:lnSpc>
                <a:spcPct val="120000"/>
              </a:lnSpc>
              <a:spcBef>
                <a:spcPts val="300"/>
              </a:spcBef>
              <a:buFont typeface="Arial" panose="020B0604020202020204" pitchFamily="34" charset="0"/>
              <a:buChar char="•"/>
            </a:pPr>
            <a:r>
              <a:rPr lang="en-US" altLang="zh-CN" sz="800" b="1" dirty="0">
                <a:solidFill>
                  <a:schemeClr val="tx1">
                    <a:lumMod val="75000"/>
                    <a:lumOff val="25000"/>
                  </a:schemeClr>
                </a:solidFill>
              </a:rPr>
              <a:t>Stdio </a:t>
            </a:r>
            <a:r>
              <a:rPr lang="zh-CN" altLang="en-US" sz="800" b="1" dirty="0">
                <a:solidFill>
                  <a:schemeClr val="tx1">
                    <a:lumMod val="75000"/>
                    <a:lumOff val="25000"/>
                  </a:schemeClr>
                </a:solidFill>
              </a:rPr>
              <a:t>（标准输入</a:t>
            </a:r>
            <a:r>
              <a:rPr lang="en-US" altLang="zh-CN" sz="800" b="1" dirty="0">
                <a:solidFill>
                  <a:schemeClr val="tx1">
                    <a:lumMod val="75000"/>
                    <a:lumOff val="25000"/>
                  </a:schemeClr>
                </a:solidFill>
              </a:rPr>
              <a:t>/</a:t>
            </a:r>
            <a:r>
              <a:rPr lang="zh-CN" altLang="en-US" sz="800" b="1" dirty="0">
                <a:solidFill>
                  <a:schemeClr val="tx1">
                    <a:lumMod val="75000"/>
                    <a:lumOff val="25000"/>
                  </a:schemeClr>
                </a:solidFill>
              </a:rPr>
              <a:t>输出</a:t>
            </a:r>
            <a:r>
              <a:rPr lang="zh-CN" altLang="en-US" sz="800" b="1" dirty="0" smtClean="0">
                <a:solidFill>
                  <a:schemeClr val="tx1">
                    <a:lumMod val="75000"/>
                    <a:lumOff val="25000"/>
                  </a:schemeClr>
                </a:solidFill>
              </a:rPr>
              <a:t>）</a:t>
            </a:r>
            <a:endParaRPr lang="en-US" altLang="zh-CN" sz="800" b="1" dirty="0" smtClean="0">
              <a:solidFill>
                <a:schemeClr val="tx1">
                  <a:lumMod val="75000"/>
                  <a:lumOff val="25000"/>
                </a:schemeClr>
              </a:solidFill>
            </a:endParaRPr>
          </a:p>
          <a:p>
            <a:pPr>
              <a:lnSpc>
                <a:spcPct val="120000"/>
              </a:lnSpc>
              <a:spcBef>
                <a:spcPts val="300"/>
              </a:spcBef>
            </a:pPr>
            <a:r>
              <a:rPr lang="zh-CN" altLang="en-US" sz="800" dirty="0" smtClean="0">
                <a:solidFill>
                  <a:schemeClr val="tx1">
                    <a:lumMod val="75000"/>
                    <a:lumOff val="25000"/>
                  </a:schemeClr>
                </a:solidFill>
              </a:rPr>
              <a:t>适用于</a:t>
            </a:r>
            <a:r>
              <a:rPr lang="zh-CN" altLang="en-US" sz="800" dirty="0">
                <a:solidFill>
                  <a:schemeClr val="tx1">
                    <a:lumMod val="75000"/>
                    <a:lumOff val="25000"/>
                  </a:schemeClr>
                </a:solidFill>
              </a:rPr>
              <a:t>同一环境中的本地集成</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en-US" altLang="zh-CN" sz="800" b="1" dirty="0" smtClean="0">
                <a:solidFill>
                  <a:schemeClr val="tx1">
                    <a:lumMod val="75000"/>
                    <a:lumOff val="25000"/>
                  </a:schemeClr>
                </a:solidFill>
              </a:rPr>
              <a:t>HTTP</a:t>
            </a:r>
            <a:r>
              <a:rPr lang="zh-CN" altLang="en-US" sz="800" b="1" dirty="0">
                <a:solidFill>
                  <a:schemeClr val="tx1">
                    <a:lumMod val="75000"/>
                    <a:lumOff val="25000"/>
                  </a:schemeClr>
                </a:solidFill>
              </a:rPr>
              <a:t>配合</a:t>
            </a:r>
            <a:r>
              <a:rPr lang="en-US" altLang="zh-CN" sz="800" b="1" dirty="0">
                <a:solidFill>
                  <a:schemeClr val="tx1">
                    <a:lumMod val="75000"/>
                    <a:lumOff val="25000"/>
                  </a:schemeClr>
                </a:solidFill>
              </a:rPr>
              <a:t>Server-Sent Events (SSE</a:t>
            </a:r>
            <a:r>
              <a:rPr lang="en-US" altLang="zh-CN" sz="800" b="1" dirty="0" smtClean="0">
                <a:solidFill>
                  <a:schemeClr val="tx1">
                    <a:lumMod val="75000"/>
                    <a:lumOff val="25000"/>
                  </a:schemeClr>
                </a:solidFill>
              </a:rPr>
              <a:t>)</a:t>
            </a:r>
          </a:p>
          <a:p>
            <a:pPr>
              <a:lnSpc>
                <a:spcPct val="120000"/>
              </a:lnSpc>
              <a:spcBef>
                <a:spcPts val="300"/>
              </a:spcBef>
            </a:pPr>
            <a:r>
              <a:rPr lang="zh-CN" altLang="en-US" sz="800" dirty="0" smtClean="0">
                <a:solidFill>
                  <a:schemeClr val="tx1">
                    <a:lumMod val="75000"/>
                    <a:lumOff val="25000"/>
                  </a:schemeClr>
                </a:solidFill>
              </a:rPr>
              <a:t>用于</a:t>
            </a:r>
            <a:r>
              <a:rPr lang="zh-CN" altLang="en-US" sz="800" dirty="0">
                <a:solidFill>
                  <a:schemeClr val="tx1">
                    <a:lumMod val="75000"/>
                    <a:lumOff val="25000"/>
                  </a:schemeClr>
                </a:solidFill>
              </a:rPr>
              <a:t>基于网络的通信</a:t>
            </a:r>
            <a:r>
              <a:rPr lang="en-US" altLang="zh-CN" sz="800" dirty="0">
                <a:solidFill>
                  <a:schemeClr val="tx1">
                    <a:lumMod val="75000"/>
                    <a:lumOff val="25000"/>
                  </a:schemeClr>
                </a:solidFill>
              </a:rPr>
              <a:t>,</a:t>
            </a:r>
            <a:r>
              <a:rPr lang="zh-CN" altLang="en-US" sz="800" dirty="0">
                <a:solidFill>
                  <a:schemeClr val="tx1">
                    <a:lumMod val="75000"/>
                    <a:lumOff val="25000"/>
                  </a:schemeClr>
                </a:solidFill>
              </a:rPr>
              <a:t>以实现实时更新和持久连接</a:t>
            </a:r>
            <a:r>
              <a:rPr lang="zh-CN" altLang="en-US" sz="800" dirty="0" smtClean="0">
                <a:solidFill>
                  <a:schemeClr val="tx1">
                    <a:lumMod val="75000"/>
                    <a:lumOff val="25000"/>
                  </a:schemeClr>
                </a:solidFill>
              </a:rPr>
              <a:t>。</a:t>
            </a:r>
            <a:endParaRPr lang="en-US" altLang="zh-CN" sz="800" dirty="0" smtClean="0">
              <a:solidFill>
                <a:schemeClr val="tx1">
                  <a:lumMod val="75000"/>
                  <a:lumOff val="25000"/>
                </a:schemeClr>
              </a:solidFill>
            </a:endParaRPr>
          </a:p>
          <a:p>
            <a:pPr marL="171450" indent="-171450">
              <a:lnSpc>
                <a:spcPct val="120000"/>
              </a:lnSpc>
              <a:spcBef>
                <a:spcPts val="300"/>
              </a:spcBef>
              <a:buFont typeface="Arial" panose="020B0604020202020204" pitchFamily="34" charset="0"/>
              <a:buChar char="•"/>
            </a:pPr>
            <a:r>
              <a:rPr lang="en-US" altLang="zh-CN" sz="800" b="1" dirty="0" smtClean="0">
                <a:solidFill>
                  <a:schemeClr val="tx1">
                    <a:lumMod val="75000"/>
                    <a:lumOff val="25000"/>
                  </a:schemeClr>
                </a:solidFill>
              </a:rPr>
              <a:t>WebSocket </a:t>
            </a:r>
            <a:r>
              <a:rPr lang="en-US" altLang="zh-CN" sz="800" b="1" dirty="0">
                <a:solidFill>
                  <a:schemeClr val="tx1">
                    <a:lumMod val="75000"/>
                    <a:lumOff val="25000"/>
                  </a:schemeClr>
                </a:solidFill>
              </a:rPr>
              <a:t>(</a:t>
            </a:r>
            <a:r>
              <a:rPr lang="zh-CN" altLang="en-US" sz="800" b="1" dirty="0">
                <a:solidFill>
                  <a:schemeClr val="tx1">
                    <a:lumMod val="75000"/>
                    <a:lumOff val="25000"/>
                  </a:schemeClr>
                </a:solidFill>
              </a:rPr>
              <a:t>未来开发</a:t>
            </a:r>
            <a:r>
              <a:rPr lang="en-US" altLang="zh-CN" sz="800" b="1" dirty="0" smtClean="0">
                <a:solidFill>
                  <a:schemeClr val="tx1">
                    <a:lumMod val="75000"/>
                    <a:lumOff val="25000"/>
                  </a:schemeClr>
                </a:solidFill>
              </a:rPr>
              <a:t>)</a:t>
            </a:r>
          </a:p>
          <a:p>
            <a:pPr>
              <a:lnSpc>
                <a:spcPct val="120000"/>
              </a:lnSpc>
              <a:spcBef>
                <a:spcPts val="300"/>
              </a:spcBef>
            </a:pPr>
            <a:r>
              <a:rPr lang="zh-CN" altLang="en-US" sz="800" dirty="0" smtClean="0">
                <a:solidFill>
                  <a:schemeClr val="tx1">
                    <a:lumMod val="75000"/>
                    <a:lumOff val="25000"/>
                  </a:schemeClr>
                </a:solidFill>
              </a:rPr>
              <a:t>提议</a:t>
            </a:r>
            <a:r>
              <a:rPr lang="zh-CN" altLang="en-US" sz="800" dirty="0">
                <a:solidFill>
                  <a:schemeClr val="tx1">
                    <a:lumMod val="75000"/>
                    <a:lumOff val="25000"/>
                  </a:schemeClr>
                </a:solidFill>
              </a:rPr>
              <a:t>用于实时双向通信。</a:t>
            </a:r>
            <a:endParaRPr lang="zh-CN" altLang="en-US" sz="800" dirty="0">
              <a:solidFill>
                <a:schemeClr val="tx1">
                  <a:lumMod val="75000"/>
                  <a:lumOff val="25000"/>
                </a:schemeClr>
              </a:solidFill>
            </a:endParaRPr>
          </a:p>
        </p:txBody>
      </p:sp>
      <p:pic>
        <p:nvPicPr>
          <p:cNvPr id="15" name="图片 14"/>
          <p:cNvPicPr>
            <a:picLocks noChangeAspect="1"/>
          </p:cNvPicPr>
          <p:nvPr/>
        </p:nvPicPr>
        <p:blipFill>
          <a:blip r:embed="rId2"/>
          <a:stretch>
            <a:fillRect/>
          </a:stretch>
        </p:blipFill>
        <p:spPr>
          <a:xfrm>
            <a:off x="4355976" y="1635646"/>
            <a:ext cx="4424934" cy="2109138"/>
          </a:xfrm>
          <a:prstGeom prst="rect">
            <a:avLst/>
          </a:prstGeom>
        </p:spPr>
      </p:pic>
    </p:spTree>
    <p:extLst>
      <p:ext uri="{BB962C8B-B14F-4D97-AF65-F5344CB8AC3E}">
        <p14:creationId xmlns:p14="http://schemas.microsoft.com/office/powerpoint/2010/main" val="216688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9"/>
          <p:cNvSpPr>
            <a:spLocks noChangeArrowheads="1"/>
          </p:cNvSpPr>
          <p:nvPr/>
        </p:nvSpPr>
        <p:spPr bwMode="auto">
          <a:xfrm>
            <a:off x="416159" y="278281"/>
            <a:ext cx="2778059" cy="307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2000" b="1" dirty="0">
                <a:ln w="6350">
                  <a:noFill/>
                </a:ln>
                <a:solidFill>
                  <a:schemeClr val="bg1">
                    <a:lumMod val="50000"/>
                  </a:schemeClr>
                </a:solidFill>
                <a:latin typeface="Impact" pitchFamily="34" charset="0"/>
                <a:ea typeface="微软雅黑" pitchFamily="34" charset="-122"/>
              </a:rPr>
              <a:t>二、</a:t>
            </a:r>
            <a:r>
              <a:rPr lang="en-US" altLang="zh-CN" sz="2000" b="1" dirty="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的技术架构</a:t>
            </a:r>
            <a:endParaRPr lang="en-US" altLang="zh-CN" sz="2000" dirty="0">
              <a:solidFill>
                <a:schemeClr val="accent1"/>
              </a:solidFill>
              <a:latin typeface="微软雅黑" pitchFamily="34" charset="-122"/>
              <a:ea typeface="微软雅黑" pitchFamily="34" charset="-122"/>
            </a:endParaRPr>
          </a:p>
        </p:txBody>
      </p:sp>
      <p:grpSp>
        <p:nvGrpSpPr>
          <p:cNvPr id="25" name="组合 24"/>
          <p:cNvGrpSpPr/>
          <p:nvPr/>
        </p:nvGrpSpPr>
        <p:grpSpPr>
          <a:xfrm>
            <a:off x="416158" y="699542"/>
            <a:ext cx="899592" cy="56017"/>
            <a:chOff x="0" y="2842590"/>
            <a:chExt cx="7054752" cy="89199"/>
          </a:xfrm>
        </p:grpSpPr>
        <p:sp>
          <p:nvSpPr>
            <p:cNvPr id="26" name="矩形 25"/>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1450969" y="570584"/>
            <a:ext cx="1159228" cy="299184"/>
          </a:xfrm>
          <a:prstGeom prst="rect">
            <a:avLst/>
          </a:prstGeom>
        </p:spPr>
        <p:txBody>
          <a:bodyPr wrap="none">
            <a:spAutoFit/>
          </a:bodyPr>
          <a:lstStyle/>
          <a:p>
            <a:pPr lvl="0">
              <a:lnSpc>
                <a:spcPct val="120000"/>
              </a:lnSpc>
              <a:spcBef>
                <a:spcPts val="300"/>
              </a:spcBef>
            </a:pPr>
            <a:r>
              <a:rPr lang="en-US" altLang="zh-CN" sz="1200" b="1" dirty="0">
                <a:solidFill>
                  <a:srgbClr val="333333">
                    <a:lumMod val="75000"/>
                    <a:lumOff val="25000"/>
                  </a:srgbClr>
                </a:solidFill>
              </a:rPr>
              <a:t>2.3 MCP Server</a:t>
            </a:r>
            <a:endParaRPr lang="zh-CN" altLang="en-US" sz="1200" dirty="0">
              <a:solidFill>
                <a:srgbClr val="333333">
                  <a:lumMod val="75000"/>
                  <a:lumOff val="25000"/>
                </a:srgbClr>
              </a:solidFill>
            </a:endParaRPr>
          </a:p>
        </p:txBody>
      </p:sp>
      <p:sp>
        <p:nvSpPr>
          <p:cNvPr id="3" name="矩形 2"/>
          <p:cNvSpPr/>
          <p:nvPr/>
        </p:nvSpPr>
        <p:spPr>
          <a:xfrm>
            <a:off x="416158" y="1605639"/>
            <a:ext cx="3476669" cy="707886"/>
          </a:xfrm>
          <a:prstGeom prst="rect">
            <a:avLst/>
          </a:prstGeom>
        </p:spPr>
        <p:txBody>
          <a:bodyPr wrap="square">
            <a:spAutoFit/>
          </a:bodyPr>
          <a:lstStyle/>
          <a:p>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服务器依据</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标准，公开提供上下文数据、工具或</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服务。服务器可供应结构化数据（如文档、数据库），支持执行操作（如</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调用、脚本运行）或设定</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增强型提示。</a:t>
            </a:r>
            <a:r>
              <a:rPr lang="en-US" altLang="zh-CN" sz="800" dirty="0">
                <a:solidFill>
                  <a:schemeClr val="tx1">
                    <a:lumMod val="75000"/>
                    <a:lumOff val="25000"/>
                  </a:schemeClr>
                </a:solidFill>
              </a:rPr>
              <a:t>MCP</a:t>
            </a:r>
            <a:r>
              <a:rPr lang="zh-CN" altLang="en-US" sz="800" dirty="0">
                <a:solidFill>
                  <a:schemeClr val="tx1">
                    <a:lumMod val="75000"/>
                    <a:lumOff val="25000"/>
                  </a:schemeClr>
                </a:solidFill>
              </a:rPr>
              <a:t>服务器能连接各类数据源，涵盖关系型与</a:t>
            </a:r>
            <a:r>
              <a:rPr lang="en-US" altLang="zh-CN" sz="800" dirty="0">
                <a:solidFill>
                  <a:schemeClr val="tx1">
                    <a:lumMod val="75000"/>
                    <a:lumOff val="25000"/>
                  </a:schemeClr>
                </a:solidFill>
              </a:rPr>
              <a:t>NoSQL</a:t>
            </a:r>
            <a:r>
              <a:rPr lang="zh-CN" altLang="en-US" sz="800" dirty="0">
                <a:solidFill>
                  <a:schemeClr val="tx1">
                    <a:lumMod val="75000"/>
                    <a:lumOff val="25000"/>
                  </a:schemeClr>
                </a:solidFill>
              </a:rPr>
              <a:t>数据库、各标准</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、本地文件乃至代码，这种多功能性确保智能体可获取所需全部信息类型。</a:t>
            </a:r>
            <a:endParaRPr lang="zh-CN" altLang="en-US" sz="800" dirty="0">
              <a:solidFill>
                <a:schemeClr val="tx1">
                  <a:lumMod val="75000"/>
                  <a:lumOff val="25000"/>
                </a:schemeClr>
              </a:solidFill>
            </a:endParaRPr>
          </a:p>
        </p:txBody>
      </p:sp>
      <p:grpSp>
        <p:nvGrpSpPr>
          <p:cNvPr id="4" name="组合 3"/>
          <p:cNvGrpSpPr/>
          <p:nvPr/>
        </p:nvGrpSpPr>
        <p:grpSpPr>
          <a:xfrm>
            <a:off x="399053" y="2427734"/>
            <a:ext cx="3476669" cy="1522078"/>
            <a:chOff x="303243" y="2037141"/>
            <a:chExt cx="3476669" cy="1522078"/>
          </a:xfrm>
        </p:grpSpPr>
        <p:sp>
          <p:nvSpPr>
            <p:cNvPr id="12" name="矩形 11"/>
            <p:cNvSpPr/>
            <p:nvPr/>
          </p:nvSpPr>
          <p:spPr>
            <a:xfrm>
              <a:off x="303243" y="2037141"/>
              <a:ext cx="1676469" cy="240066"/>
            </a:xfrm>
            <a:prstGeom prst="rect">
              <a:avLst/>
            </a:prstGeom>
          </p:spPr>
          <p:txBody>
            <a:bodyPr wrap="square">
              <a:spAutoFit/>
            </a:bodyPr>
            <a:lstStyle/>
            <a:p>
              <a:pPr>
                <a:lnSpc>
                  <a:spcPct val="120000"/>
                </a:lnSpc>
                <a:spcBef>
                  <a:spcPts val="300"/>
                </a:spcBef>
              </a:pPr>
              <a:r>
                <a:rPr lang="en-US" altLang="zh-CN" sz="800" dirty="0" smtClean="0">
                  <a:solidFill>
                    <a:schemeClr val="tx1">
                      <a:lumMod val="75000"/>
                      <a:lumOff val="25000"/>
                    </a:schemeClr>
                  </a:solidFill>
                </a:rPr>
                <a:t>MCP</a:t>
              </a:r>
              <a:r>
                <a:rPr lang="zh-CN" altLang="en-US" sz="800" dirty="0" smtClean="0">
                  <a:solidFill>
                    <a:schemeClr val="tx1">
                      <a:lumMod val="75000"/>
                      <a:lumOff val="25000"/>
                    </a:schemeClr>
                  </a:solidFill>
                </a:rPr>
                <a:t>服务器展现三类</a:t>
              </a:r>
              <a:r>
                <a:rPr lang="en-US" altLang="zh-CN" sz="800" dirty="0" smtClean="0">
                  <a:solidFill>
                    <a:schemeClr val="tx1">
                      <a:lumMod val="75000"/>
                      <a:lumOff val="25000"/>
                    </a:schemeClr>
                  </a:solidFill>
                </a:rPr>
                <a:t>AI</a:t>
              </a:r>
              <a:r>
                <a:rPr lang="zh-CN" altLang="en-US" sz="800" dirty="0" smtClean="0">
                  <a:solidFill>
                    <a:schemeClr val="tx1">
                      <a:lumMod val="75000"/>
                      <a:lumOff val="25000"/>
                    </a:schemeClr>
                  </a:solidFill>
                </a:rPr>
                <a:t>上下文：</a:t>
              </a:r>
              <a:endParaRPr lang="zh-CN" altLang="en-US" sz="800" dirty="0">
                <a:solidFill>
                  <a:schemeClr val="tx1">
                    <a:lumMod val="75000"/>
                    <a:lumOff val="25000"/>
                  </a:schemeClr>
                </a:solidFill>
              </a:endParaRPr>
            </a:p>
          </p:txBody>
        </p:sp>
        <p:sp>
          <p:nvSpPr>
            <p:cNvPr id="14" name="矩形 13"/>
            <p:cNvSpPr/>
            <p:nvPr/>
          </p:nvSpPr>
          <p:spPr>
            <a:xfrm>
              <a:off x="303243" y="2252195"/>
              <a:ext cx="3476669" cy="1307024"/>
            </a:xfrm>
            <a:prstGeom prst="rect">
              <a:avLst/>
            </a:prstGeom>
          </p:spPr>
          <p:txBody>
            <a:bodyPr wrap="square">
              <a:spAutoFit/>
            </a:bodyPr>
            <a:lstStyle/>
            <a:p>
              <a:pPr marL="171450" indent="-171450">
                <a:lnSpc>
                  <a:spcPct val="120000"/>
                </a:lnSpc>
                <a:spcBef>
                  <a:spcPts val="300"/>
                </a:spcBef>
                <a:buFont typeface="Arial" panose="020B0604020202020204" pitchFamily="34" charset="0"/>
                <a:buChar char="•"/>
              </a:pPr>
              <a:r>
                <a:rPr lang="zh-CN" altLang="en-US" sz="800" b="1" dirty="0">
                  <a:solidFill>
                    <a:schemeClr val="tx1">
                      <a:lumMod val="75000"/>
                      <a:lumOff val="25000"/>
                    </a:schemeClr>
                  </a:solidFill>
                </a:rPr>
                <a:t>资源</a:t>
              </a:r>
            </a:p>
            <a:p>
              <a:pPr>
                <a:lnSpc>
                  <a:spcPct val="120000"/>
                </a:lnSpc>
                <a:spcBef>
                  <a:spcPts val="300"/>
                </a:spcBef>
              </a:pPr>
              <a:r>
                <a:rPr lang="zh-CN" altLang="en-US" sz="800" dirty="0">
                  <a:solidFill>
                    <a:schemeClr val="tx1">
                      <a:lumMod val="75000"/>
                      <a:lumOff val="25000"/>
                    </a:schemeClr>
                  </a:solidFill>
                </a:rPr>
                <a:t>为</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提供结构化的实时相关信息，如文件、数据库查询结果、</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响应等。</a:t>
              </a:r>
            </a:p>
            <a:p>
              <a:pPr marL="171450" indent="-171450">
                <a:lnSpc>
                  <a:spcPct val="120000"/>
                </a:lnSpc>
                <a:spcBef>
                  <a:spcPts val="300"/>
                </a:spcBef>
                <a:buFont typeface="Arial" panose="020B0604020202020204" pitchFamily="34" charset="0"/>
                <a:buChar char="•"/>
              </a:pPr>
              <a:r>
                <a:rPr lang="zh-CN" altLang="en-US" sz="800" b="1" dirty="0">
                  <a:solidFill>
                    <a:schemeClr val="tx1">
                      <a:lumMod val="75000"/>
                      <a:lumOff val="25000"/>
                    </a:schemeClr>
                  </a:solidFill>
                </a:rPr>
                <a:t>工具</a:t>
              </a:r>
            </a:p>
            <a:p>
              <a:pPr>
                <a:lnSpc>
                  <a:spcPct val="120000"/>
                </a:lnSpc>
                <a:spcBef>
                  <a:spcPts val="300"/>
                </a:spcBef>
              </a:pPr>
              <a:r>
                <a:rPr lang="zh-CN" altLang="en-US" sz="800" dirty="0">
                  <a:solidFill>
                    <a:schemeClr val="tx1">
                      <a:lumMod val="75000"/>
                      <a:lumOff val="25000"/>
                    </a:schemeClr>
                  </a:solidFill>
                </a:rPr>
                <a:t>使</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能与外部服务交互的可执行函数，例如触发</a:t>
              </a:r>
              <a:r>
                <a:rPr lang="en-US" altLang="zh-CN" sz="800" dirty="0">
                  <a:solidFill>
                    <a:schemeClr val="tx1">
                      <a:lumMod val="75000"/>
                      <a:lumOff val="25000"/>
                    </a:schemeClr>
                  </a:solidFill>
                </a:rPr>
                <a:t>API</a:t>
              </a:r>
              <a:r>
                <a:rPr lang="zh-CN" altLang="en-US" sz="800" dirty="0">
                  <a:solidFill>
                    <a:schemeClr val="tx1">
                      <a:lumMod val="75000"/>
                      <a:lumOff val="25000"/>
                    </a:schemeClr>
                  </a:solidFill>
                </a:rPr>
                <a:t>调用、发送邮件、更新</a:t>
              </a:r>
              <a:r>
                <a:rPr lang="en-US" altLang="zh-CN" sz="800" dirty="0">
                  <a:solidFill>
                    <a:schemeClr val="tx1">
                      <a:lumMod val="75000"/>
                      <a:lumOff val="25000"/>
                    </a:schemeClr>
                  </a:solidFill>
                </a:rPr>
                <a:t>CRM</a:t>
              </a:r>
              <a:r>
                <a:rPr lang="zh-CN" altLang="en-US" sz="800" dirty="0">
                  <a:solidFill>
                    <a:schemeClr val="tx1">
                      <a:lumMod val="75000"/>
                      <a:lumOff val="25000"/>
                    </a:schemeClr>
                  </a:solidFill>
                </a:rPr>
                <a:t>记录等。</a:t>
              </a:r>
            </a:p>
            <a:p>
              <a:pPr marL="171450" indent="-171450">
                <a:lnSpc>
                  <a:spcPct val="120000"/>
                </a:lnSpc>
                <a:spcBef>
                  <a:spcPts val="300"/>
                </a:spcBef>
                <a:buFont typeface="Arial" panose="020B0604020202020204" pitchFamily="34" charset="0"/>
                <a:buChar char="•"/>
              </a:pPr>
              <a:r>
                <a:rPr lang="zh-CN" altLang="en-US" sz="800" b="1" dirty="0">
                  <a:solidFill>
                    <a:schemeClr val="tx1">
                      <a:lumMod val="75000"/>
                      <a:lumOff val="25000"/>
                    </a:schemeClr>
                  </a:solidFill>
                </a:rPr>
                <a:t>提示</a:t>
              </a:r>
            </a:p>
            <a:p>
              <a:pPr>
                <a:lnSpc>
                  <a:spcPct val="120000"/>
                </a:lnSpc>
                <a:spcBef>
                  <a:spcPts val="300"/>
                </a:spcBef>
              </a:pPr>
              <a:r>
                <a:rPr lang="zh-CN" altLang="en-US" sz="800" dirty="0">
                  <a:solidFill>
                    <a:schemeClr val="tx1">
                      <a:lumMod val="75000"/>
                      <a:lumOff val="25000"/>
                    </a:schemeClr>
                  </a:solidFill>
                </a:rPr>
                <a:t>影响</a:t>
              </a:r>
              <a:r>
                <a:rPr lang="en-US" altLang="zh-CN" sz="800" dirty="0">
                  <a:solidFill>
                    <a:schemeClr val="tx1">
                      <a:lumMod val="75000"/>
                      <a:lumOff val="25000"/>
                    </a:schemeClr>
                  </a:solidFill>
                </a:rPr>
                <a:t>AI</a:t>
              </a:r>
              <a:r>
                <a:rPr lang="zh-CN" altLang="en-US" sz="800" dirty="0">
                  <a:solidFill>
                    <a:schemeClr val="tx1">
                      <a:lumMod val="75000"/>
                      <a:lumOff val="25000"/>
                    </a:schemeClr>
                  </a:solidFill>
                </a:rPr>
                <a:t>响应生成的预定义模板或指令。</a:t>
              </a:r>
              <a:endParaRPr lang="zh-CN" altLang="en-US" sz="800" dirty="0">
                <a:solidFill>
                  <a:schemeClr val="tx1">
                    <a:lumMod val="75000"/>
                    <a:lumOff val="25000"/>
                  </a:schemeClr>
                </a:solidFill>
              </a:endParaRPr>
            </a:p>
          </p:txBody>
        </p:sp>
      </p:grpSp>
      <p:pic>
        <p:nvPicPr>
          <p:cNvPr id="2" name="图片 1"/>
          <p:cNvPicPr>
            <a:picLocks noChangeAspect="1"/>
          </p:cNvPicPr>
          <p:nvPr/>
        </p:nvPicPr>
        <p:blipFill>
          <a:blip r:embed="rId2"/>
          <a:stretch>
            <a:fillRect/>
          </a:stretch>
        </p:blipFill>
        <p:spPr>
          <a:xfrm>
            <a:off x="4788024" y="1227428"/>
            <a:ext cx="3551581" cy="3393733"/>
          </a:xfrm>
          <a:prstGeom prst="rect">
            <a:avLst/>
          </a:prstGeom>
        </p:spPr>
      </p:pic>
    </p:spTree>
    <p:extLst>
      <p:ext uri="{BB962C8B-B14F-4D97-AF65-F5344CB8AC3E}">
        <p14:creationId xmlns:p14="http://schemas.microsoft.com/office/powerpoint/2010/main" val="3363626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4" name="Rectangle 6"/>
          <p:cNvSpPr>
            <a:spLocks noChangeArrowheads="1"/>
          </p:cNvSpPr>
          <p:nvPr/>
        </p:nvSpPr>
        <p:spPr bwMode="auto">
          <a:xfrm>
            <a:off x="416158" y="1956705"/>
            <a:ext cx="3003714"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800" dirty="0">
                <a:solidFill>
                  <a:schemeClr val="bg1">
                    <a:lumMod val="50000"/>
                  </a:schemeClr>
                </a:solidFill>
              </a:rPr>
              <a:t>MCP</a:t>
            </a:r>
            <a:r>
              <a:rPr lang="zh-CN" altLang="en-US" sz="800" dirty="0">
                <a:solidFill>
                  <a:schemeClr val="bg1">
                    <a:lumMod val="50000"/>
                  </a:schemeClr>
                </a:solidFill>
              </a:rPr>
              <a:t>采用一个动态上下文窗口，该窗口随每次交互而扩展，用于存储用户偏好（如语言、语气）、会话记录（之前的询问</a:t>
            </a:r>
            <a:r>
              <a:rPr lang="en-US" altLang="zh-CN" sz="800" dirty="0">
                <a:solidFill>
                  <a:schemeClr val="bg1">
                    <a:lumMod val="50000"/>
                  </a:schemeClr>
                </a:solidFill>
              </a:rPr>
              <a:t>/</a:t>
            </a:r>
            <a:r>
              <a:rPr lang="zh-CN" altLang="en-US" sz="800" dirty="0">
                <a:solidFill>
                  <a:schemeClr val="bg1">
                    <a:lumMod val="50000"/>
                  </a:schemeClr>
                </a:solidFill>
              </a:rPr>
              <a:t>回答）以及环境数据（例如设备类型、位置）。为避免数据过载，</a:t>
            </a:r>
            <a:r>
              <a:rPr lang="en-US" altLang="zh-CN" sz="800" dirty="0">
                <a:solidFill>
                  <a:schemeClr val="bg1">
                    <a:lumMod val="50000"/>
                  </a:schemeClr>
                </a:solidFill>
              </a:rPr>
              <a:t>MCP</a:t>
            </a:r>
            <a:r>
              <a:rPr lang="zh-CN" altLang="en-US" sz="800" dirty="0">
                <a:solidFill>
                  <a:schemeClr val="bg1">
                    <a:lumMod val="50000"/>
                  </a:schemeClr>
                </a:solidFill>
              </a:rPr>
              <a:t>在保留关键细节的同时，将非关键信息压缩成嵌入形式（例如，将</a:t>
            </a:r>
            <a:r>
              <a:rPr lang="en-US" altLang="zh-CN" sz="800" dirty="0">
                <a:solidFill>
                  <a:schemeClr val="bg1">
                    <a:lumMod val="50000"/>
                  </a:schemeClr>
                </a:solidFill>
              </a:rPr>
              <a:t>10</a:t>
            </a:r>
            <a:r>
              <a:rPr lang="zh-CN" altLang="en-US" sz="800" dirty="0">
                <a:solidFill>
                  <a:schemeClr val="bg1">
                    <a:lumMod val="50000"/>
                  </a:schemeClr>
                </a:solidFill>
              </a:rPr>
              <a:t>条消息的聊天内容概括为意图向量）</a:t>
            </a:r>
            <a:r>
              <a:rPr lang="zh-CN" altLang="en-US" sz="800" dirty="0">
                <a:solidFill>
                  <a:schemeClr val="bg1">
                    <a:lumMod val="50000"/>
                  </a:schemeClr>
                </a:solidFill>
              </a:rPr>
              <a:t>。</a:t>
            </a:r>
            <a:endParaRPr lang="zh-CN" altLang="en-US" sz="800" dirty="0">
              <a:solidFill>
                <a:schemeClr val="bg1">
                  <a:lumMod val="50000"/>
                </a:schemeClr>
              </a:solidFill>
            </a:endParaRPr>
          </a:p>
        </p:txBody>
      </p:sp>
      <p:sp>
        <p:nvSpPr>
          <p:cNvPr id="22535" name="Rectangle 7"/>
          <p:cNvSpPr>
            <a:spLocks noChangeArrowheads="1"/>
          </p:cNvSpPr>
          <p:nvPr/>
        </p:nvSpPr>
        <p:spPr bwMode="auto">
          <a:xfrm>
            <a:off x="416158" y="2859782"/>
            <a:ext cx="3003714"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800" dirty="0">
                <a:solidFill>
                  <a:schemeClr val="bg1">
                    <a:lumMod val="50000"/>
                  </a:schemeClr>
                </a:solidFill>
              </a:rPr>
              <a:t>MCP</a:t>
            </a:r>
            <a:r>
              <a:rPr lang="zh-CN" altLang="en-US" sz="800" dirty="0">
                <a:solidFill>
                  <a:schemeClr val="bg1">
                    <a:lumMod val="50000"/>
                  </a:schemeClr>
                </a:solidFill>
              </a:rPr>
              <a:t>支持多步骤工作流程，智能体能够记住过去的操作（例如，“用户已上传其</a:t>
            </a:r>
            <a:r>
              <a:rPr lang="en-US" altLang="zh-CN" sz="800" dirty="0">
                <a:solidFill>
                  <a:schemeClr val="bg1">
                    <a:lumMod val="50000"/>
                  </a:schemeClr>
                </a:solidFill>
              </a:rPr>
              <a:t>ID”</a:t>
            </a:r>
            <a:r>
              <a:rPr lang="zh-CN" altLang="en-US" sz="800" dirty="0">
                <a:solidFill>
                  <a:schemeClr val="bg1">
                    <a:lumMod val="50000"/>
                  </a:schemeClr>
                </a:solidFill>
              </a:rPr>
              <a:t>），随后调整策略（例如，若用户离线，则从电子邮件切换至短信通知），并依据反馈进行自我修正（例如，“用户不喜欢选项</a:t>
            </a:r>
            <a:r>
              <a:rPr lang="en-US" altLang="zh-CN" sz="800" dirty="0">
                <a:solidFill>
                  <a:schemeClr val="bg1">
                    <a:lumMod val="50000"/>
                  </a:schemeClr>
                </a:solidFill>
              </a:rPr>
              <a:t>A</a:t>
            </a:r>
            <a:r>
              <a:rPr lang="zh-CN" altLang="en-US" sz="800" dirty="0">
                <a:solidFill>
                  <a:schemeClr val="bg1">
                    <a:lumMod val="50000"/>
                  </a:schemeClr>
                </a:solidFill>
              </a:rPr>
              <a:t>；优先选择选项</a:t>
            </a:r>
            <a:r>
              <a:rPr lang="en-US" altLang="zh-CN" sz="800" dirty="0">
                <a:solidFill>
                  <a:schemeClr val="bg1">
                    <a:lumMod val="50000"/>
                  </a:schemeClr>
                </a:solidFill>
              </a:rPr>
              <a:t>B”</a:t>
            </a:r>
            <a:r>
              <a:rPr lang="zh-CN" altLang="en-US" sz="800" dirty="0">
                <a:solidFill>
                  <a:schemeClr val="bg1">
                    <a:lumMod val="50000"/>
                  </a:schemeClr>
                </a:solidFill>
              </a:rPr>
              <a:t>）。</a:t>
            </a:r>
            <a:endParaRPr lang="zh-CN" altLang="en-US" sz="800" dirty="0">
              <a:solidFill>
                <a:schemeClr val="bg1">
                  <a:lumMod val="50000"/>
                </a:schemeClr>
              </a:solidFill>
            </a:endParaRPr>
          </a:p>
        </p:txBody>
      </p:sp>
      <p:sp>
        <p:nvSpPr>
          <p:cNvPr id="42" name="Rectangle 39"/>
          <p:cNvSpPr>
            <a:spLocks noChangeArrowheads="1"/>
          </p:cNvSpPr>
          <p:nvPr/>
        </p:nvSpPr>
        <p:spPr bwMode="auto">
          <a:xfrm>
            <a:off x="416159" y="278281"/>
            <a:ext cx="27780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000" b="1" dirty="0" smtClean="0">
                <a:ln w="6350">
                  <a:noFill/>
                </a:ln>
                <a:solidFill>
                  <a:schemeClr val="bg1">
                    <a:lumMod val="50000"/>
                  </a:schemeClr>
                </a:solidFill>
                <a:latin typeface="Impact" pitchFamily="34" charset="0"/>
                <a:ea typeface="微软雅黑" pitchFamily="34" charset="-122"/>
              </a:rPr>
              <a:t>三、</a:t>
            </a:r>
            <a:r>
              <a:rPr lang="en-US" altLang="zh-CN" sz="2000" b="1" dirty="0" smtClean="0">
                <a:ln w="6350">
                  <a:noFill/>
                </a:ln>
                <a:solidFill>
                  <a:schemeClr val="bg1">
                    <a:lumMod val="50000"/>
                  </a:schemeClr>
                </a:solidFill>
                <a:latin typeface="Impact" pitchFamily="34" charset="0"/>
                <a:ea typeface="微软雅黑" pitchFamily="34" charset="-122"/>
              </a:rPr>
              <a:t>MCP</a:t>
            </a:r>
            <a:r>
              <a:rPr lang="zh-CN" altLang="en-US" sz="2000" b="1" dirty="0">
                <a:ln w="6350">
                  <a:noFill/>
                </a:ln>
                <a:solidFill>
                  <a:schemeClr val="bg1">
                    <a:lumMod val="50000"/>
                  </a:schemeClr>
                </a:solidFill>
                <a:latin typeface="Impact" pitchFamily="34" charset="0"/>
                <a:ea typeface="微软雅黑" pitchFamily="34" charset="-122"/>
              </a:rPr>
              <a:t>的工作原理</a:t>
            </a:r>
            <a:endParaRPr lang="en-US" altLang="zh-CN" sz="2000" b="1" dirty="0">
              <a:ln w="6350">
                <a:noFill/>
              </a:ln>
              <a:solidFill>
                <a:schemeClr val="bg1">
                  <a:lumMod val="50000"/>
                </a:schemeClr>
              </a:solidFill>
              <a:latin typeface="Impact" pitchFamily="34" charset="0"/>
              <a:ea typeface="微软雅黑" pitchFamily="34" charset="-122"/>
            </a:endParaRPr>
          </a:p>
        </p:txBody>
      </p:sp>
      <p:grpSp>
        <p:nvGrpSpPr>
          <p:cNvPr id="43" name="组合 42"/>
          <p:cNvGrpSpPr/>
          <p:nvPr/>
        </p:nvGrpSpPr>
        <p:grpSpPr>
          <a:xfrm>
            <a:off x="416158" y="699542"/>
            <a:ext cx="899592" cy="56017"/>
            <a:chOff x="0" y="2842590"/>
            <a:chExt cx="7054752" cy="89199"/>
          </a:xfrm>
        </p:grpSpPr>
        <p:sp>
          <p:nvSpPr>
            <p:cNvPr id="44" name="矩形 43"/>
            <p:cNvSpPr/>
            <p:nvPr/>
          </p:nvSpPr>
          <p:spPr>
            <a:xfrm>
              <a:off x="0" y="2842590"/>
              <a:ext cx="1763688" cy="89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1763688" y="2842590"/>
              <a:ext cx="1763688" cy="891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3527376" y="2842590"/>
              <a:ext cx="1763688" cy="891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291064" y="2842590"/>
              <a:ext cx="1763688" cy="891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3923928" y="1340575"/>
            <a:ext cx="4776299" cy="2970195"/>
          </a:xfrm>
          <a:prstGeom prst="rect">
            <a:avLst/>
          </a:prstGeom>
        </p:spPr>
      </p:pic>
    </p:spTree>
  </p:cSld>
  <p:clrMapOvr>
    <a:masterClrMapping/>
  </p:clrMapOvr>
</p:sld>
</file>

<file path=ppt/theme/theme1.xml><?xml version="1.0" encoding="utf-8"?>
<a:theme xmlns:a="http://schemas.openxmlformats.org/drawingml/2006/main" name="第一PPT，www.1ppt.com​">
  <a:themeElements>
    <a:clrScheme name="自定义 1">
      <a:dk1>
        <a:srgbClr val="333333"/>
      </a:dk1>
      <a:lt1>
        <a:srgbClr val="FFFFFF"/>
      </a:lt1>
      <a:dk2>
        <a:srgbClr val="333333"/>
      </a:dk2>
      <a:lt2>
        <a:srgbClr val="FFFFFF"/>
      </a:lt2>
      <a:accent1>
        <a:srgbClr val="1D69A3"/>
      </a:accent1>
      <a:accent2>
        <a:srgbClr val="84CBC3"/>
      </a:accent2>
      <a:accent3>
        <a:srgbClr val="F8D158"/>
      </a:accent3>
      <a:accent4>
        <a:srgbClr val="F57365"/>
      </a:accent4>
      <a:accent5>
        <a:srgbClr val="7FC9EC"/>
      </a:accent5>
      <a:accent6>
        <a:srgbClr val="8689D0"/>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TotalTime>
  <Words>7855</Words>
  <Application>Microsoft Office PowerPoint</Application>
  <PresentationFormat>全屏显示(16:9)</PresentationFormat>
  <Paragraphs>350</Paragraphs>
  <Slides>35</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35</vt:i4>
      </vt:variant>
    </vt:vector>
  </HeadingPairs>
  <TitlesOfParts>
    <vt:vector size="42" baseType="lpstr">
      <vt:lpstr>宋体</vt:lpstr>
      <vt:lpstr>微软雅黑</vt:lpstr>
      <vt:lpstr>Arial</vt:lpstr>
      <vt:lpstr>Calibri</vt:lpstr>
      <vt:lpstr>Impact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keywords/>
  <dc:description/>
  <cp:lastModifiedBy>PLT</cp:lastModifiedBy>
  <cp:revision>61</cp:revision>
  <dcterms:created xsi:type="dcterms:W3CDTF">2016-04-09T09:29:00Z</dcterms:created>
  <dcterms:modified xsi:type="dcterms:W3CDTF">2025-05-01T07:24:21Z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2052-10.1.0.5603</vt:lpwstr>
  </property>
</Properties>
</file>